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33"/>
  </p:notesMasterIdLst>
  <p:handoutMasterIdLst>
    <p:handoutMasterId r:id="rId34"/>
  </p:handoutMasterIdLst>
  <p:sldIdLst>
    <p:sldId id="408" r:id="rId2"/>
    <p:sldId id="525" r:id="rId3"/>
    <p:sldId id="523" r:id="rId4"/>
    <p:sldId id="603" r:id="rId5"/>
    <p:sldId id="531" r:id="rId6"/>
    <p:sldId id="532" r:id="rId7"/>
    <p:sldId id="647" r:id="rId8"/>
    <p:sldId id="582" r:id="rId9"/>
    <p:sldId id="589" r:id="rId10"/>
    <p:sldId id="584" r:id="rId11"/>
    <p:sldId id="585" r:id="rId12"/>
    <p:sldId id="604" r:id="rId13"/>
    <p:sldId id="527" r:id="rId14"/>
    <p:sldId id="528" r:id="rId15"/>
    <p:sldId id="622" r:id="rId16"/>
    <p:sldId id="529" r:id="rId17"/>
    <p:sldId id="617" r:id="rId18"/>
    <p:sldId id="530" r:id="rId19"/>
    <p:sldId id="605" r:id="rId20"/>
    <p:sldId id="609" r:id="rId21"/>
    <p:sldId id="611" r:id="rId22"/>
    <p:sldId id="612" r:id="rId23"/>
    <p:sldId id="630" r:id="rId24"/>
    <p:sldId id="536" r:id="rId25"/>
    <p:sldId id="600" r:id="rId26"/>
    <p:sldId id="581" r:id="rId27"/>
    <p:sldId id="420" r:id="rId28"/>
    <p:sldId id="610" r:id="rId29"/>
    <p:sldId id="554" r:id="rId30"/>
    <p:sldId id="646" r:id="rId31"/>
    <p:sldId id="407" r:id="rId32"/>
  </p:sldIdLst>
  <p:sldSz cx="12192000" cy="6858000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15"/>
    <p:restoredTop sz="94312"/>
  </p:normalViewPr>
  <p:slideViewPr>
    <p:cSldViewPr snapToObjects="1">
      <p:cViewPr varScale="1">
        <p:scale>
          <a:sx n="94" d="100"/>
          <a:sy n="94" d="100"/>
        </p:scale>
        <p:origin x="216" y="6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04" y="-78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F3E65F-F2B7-CA4B-AFA9-A0FE419079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8575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02FA34-875C-2C42-B7A6-64BC922182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DE56C7A-8D39-9743-B166-B076586483F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84200" y="692150"/>
            <a:ext cx="5937250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7B844AE-847D-6441-B2B6-86EB7F68A5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267200"/>
            <a:ext cx="51816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311927-8F6E-6D40-B7E7-EB2EBEC1C7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8575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B75C2B-D1D5-9045-BC9B-7FB0786C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BF882A54-D026-9347-862F-B12E3FCFA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69641E0-FE8F-0C4E-AFAD-5CD7E35A1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1pPr>
            <a:lvl2pPr marL="742950" indent="-28575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2pPr>
            <a:lvl3pPr marL="11430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3pPr>
            <a:lvl4pPr marL="16002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4pPr>
            <a:lvl5pPr marL="20574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9pPr>
          </a:lstStyle>
          <a:p>
            <a:fld id="{B473120E-3AA9-8647-9ADA-212C848538F4}" type="slidenum">
              <a:rPr lang="en-US" altLang="en-US" sz="10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CED69FA-359A-AC4B-ADE0-F31FB2847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4200" y="692150"/>
            <a:ext cx="5937250" cy="33401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2F7E4-B6C3-9C40-8209-B75F2AAD7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8EA87-10D2-C74C-AA46-C7092F61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2169-19CC-0A42-8AC9-993F75EC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5F306-D997-F044-B01E-C4235F4E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1253-E6C9-9743-8847-63C8AACCE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29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39F6-8671-F14D-8FDF-63DACB6D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8C40C-7D0B-4545-B38A-C18C4B1A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C368-085D-CE43-973E-64C9A6D8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8140-2718-3A4A-88AD-4C408DC7A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0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20AC-5A17-6B44-94C2-3DE81733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A87A-F19A-A741-B684-530C273C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6B6D1-E562-9E49-87C1-456A9C7D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FC7C-CD6A-AF46-8501-CB5D43CD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31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23B6D-C517-9545-BA88-B87C5849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21CF-2303-4145-9FF9-F7DC63A7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8D42-63BC-2443-8B65-00D6D26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A004-BA33-2047-BC15-AED9565F5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3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33957-533C-414A-8ABF-954BE4A1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A8FB-009E-8C48-B9BC-153D8B68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67FF9-3419-C04C-8B5F-F2CFC295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F508-EB58-5A43-A193-8964A1566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7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C0F7CE-454D-DA43-890F-3953E197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151141-2F4C-2A41-A10A-C2E31BF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B1F78B-1030-2544-8018-36DC7993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DFAF-84D4-6F4F-AC06-38891DF3E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5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A05529-5E9C-9F45-8140-3A025785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23F553-BCD5-2D42-B992-269D2865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43F000-5A80-9A45-AB6B-A21BB32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B1C4-30C7-5548-99D0-84BD4E871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7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8D925F-D841-1142-83DA-AC532905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19E98A-F099-8D49-8AA7-045F301A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AFBA60-5D94-8C42-8D01-F737A3B4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EAEA-9031-9E49-9564-8261F18F9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4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29FEE1-56CC-5B4F-AE68-15995007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346660-06A0-9D44-B8D3-C5B58A3D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BC14A-9034-8C43-BA55-32B07933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BCF0-CEE2-7740-B452-B9C237E31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5BEB5E-191B-4342-ABB7-62BF8C24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440976-3E17-6A4B-B95D-E19D91D0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E87AD8-08FF-EC4F-B21E-1D68F951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C7C0-FD0E-DB4B-A021-E90E0E0CB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6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060AF5-0D28-C640-A40A-65EE155B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FE422-1578-5D4E-A9E0-D6832B3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70F43-F590-AF4E-AE96-4DC89E99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CA41-83F7-1647-9088-7E2B634D6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7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66ADBF-8BBE-D644-9045-506D66753C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AA3A6F-1163-B742-BC09-0461BE4A2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5D3C-29C8-524C-8798-F88E7B375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9FB1D-C77A-6F4C-921A-6837A4260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A559-BDE3-E247-B46D-115F14CD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Lucida Calligraphy" charset="0"/>
                <a:ea typeface="ＭＳ Ｐゴシック" charset="-128"/>
              </a:defRPr>
            </a:lvl1pPr>
          </a:lstStyle>
          <a:p>
            <a:pPr>
              <a:defRPr/>
            </a:pPr>
            <a:fld id="{F5033079-4EC3-1746-8AE1-AF87F9911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futureofvoting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2F9ABFE-8FB2-274E-A1BB-D34D6DAC2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22098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Election Security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FD07EB-609F-8D42-8993-257B764E9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11388" y="3619500"/>
            <a:ext cx="7770812" cy="2806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Ronald L. Rivest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MIT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2023-10-12 MIT (Media Lab)</a:t>
            </a:r>
            <a:br>
              <a:rPr lang="en-US" sz="2800" dirty="0"/>
            </a:br>
            <a:r>
              <a:rPr lang="en-US" sz="2800" dirty="0"/>
              <a:t>Workshop on Misinformation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>
              <a:latin typeface="Comic Sans MS" charset="0"/>
            </a:endParaRPr>
          </a:p>
        </p:txBody>
      </p:sp>
      <p:pic>
        <p:nvPicPr>
          <p:cNvPr id="15363" name="Picture 9" descr="csail">
            <a:extLst>
              <a:ext uri="{FF2B5EF4-FFF2-40B4-BE49-F238E27FC236}">
                <a16:creationId xmlns:a16="http://schemas.microsoft.com/office/drawing/2014/main" id="{9F51F0E3-94AE-8443-B7F0-500DB3D1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660776"/>
            <a:ext cx="2146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3">
            <a:extLst>
              <a:ext uri="{FF2B5EF4-FFF2-40B4-BE49-F238E27FC236}">
                <a16:creationId xmlns:a16="http://schemas.microsoft.com/office/drawing/2014/main" id="{029CEE05-B8A3-3745-AEC6-9A76666848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(Concern:) Scanners may introduce systematic errors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4C4D60-C989-2F47-977D-A3AF26B2D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F4C787D-6AB9-A846-BD36-D3384AAD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Causes of scanner errors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867F0F29-12C6-F648-A84C-1F6F0166B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Differences in </a:t>
            </a:r>
            <a:r>
              <a:rPr lang="en-US" altLang="en-US" b="1" dirty="0">
                <a:ea typeface="ＭＳ Ｐゴシック" panose="020B0600070205080204" pitchFamily="34" charset="-128"/>
              </a:rPr>
              <a:t>interpretation </a:t>
            </a:r>
            <a:r>
              <a:rPr lang="en-US" altLang="en-US" dirty="0">
                <a:ea typeface="ＭＳ Ｐゴシック" panose="020B0600070205080204" pitchFamily="34" charset="-128"/>
              </a:rPr>
              <a:t>between machine interpretation, and hand interpretation based on “voter intent” rules.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Stray marks </a:t>
            </a:r>
            <a:r>
              <a:rPr lang="en-US" altLang="en-US" dirty="0">
                <a:ea typeface="ＭＳ Ｐゴシック" panose="020B0600070205080204" pitchFamily="34" charset="-128"/>
              </a:rPr>
              <a:t>(e.g. caused by folds)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Configuration errors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Programming errors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Hacking (</a:t>
            </a:r>
            <a:r>
              <a:rPr lang="en-US" altLang="en-US" b="1" dirty="0">
                <a:ea typeface="ＭＳ Ｐゴシック" panose="020B0600070205080204" pitchFamily="34" charset="-128"/>
              </a:rPr>
              <a:t>adversarial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attack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>
            <a:extLst>
              <a:ext uri="{FF2B5EF4-FFF2-40B4-BE49-F238E27FC236}">
                <a16:creationId xmlns:a16="http://schemas.microsoft.com/office/drawing/2014/main" id="{A3E7AB38-03D1-DA4F-9EAA-0BE806D35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How </a:t>
            </a:r>
            <a:r>
              <a:rPr lang="en-US" altLang="en-US" i="1">
                <a:solidFill>
                  <a:srgbClr val="FF0000"/>
                </a:solidFill>
                <a:ea typeface="ＭＳ Ｐゴシック" panose="020B0600070205080204" pitchFamily="34" charset="-128"/>
              </a:rPr>
              <a:t>should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 we vote?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5EC5CD2-2C6F-D640-8C09-1E81FD83B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7B08E8AA-A426-FD45-B2AA-4C859066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2780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F237BD60-A30F-4F41-A285-052EEBD3D5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9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4257811-35EC-8F4D-9DBB-0AFCEC50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A251356-A9B0-DC4D-976D-AF120528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676400"/>
            <a:ext cx="7924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 dirty="0">
                <a:ea typeface="ＭＳ Ｐゴシック" panose="020B0600070205080204" pitchFamily="34" charset="-128"/>
              </a:rPr>
              <a:t>Only eligible voters may vote, and</a:t>
            </a:r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altLang="en-US" sz="3000" dirty="0">
                <a:ea typeface="ＭＳ Ｐゴシック" panose="020B0600070205080204" pitchFamily="34" charset="-128"/>
              </a:rPr>
              <a:t>each eligible voter votes at most once.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>
                <a:ea typeface="ＭＳ Ｐゴシック" panose="020B0600070205080204" pitchFamily="34" charset="-128"/>
              </a:rPr>
              <a:t>Each cast vote is </a:t>
            </a:r>
            <a:r>
              <a:rPr lang="en-US" altLang="en-US" sz="3000" b="1" dirty="0">
                <a:ea typeface="ＭＳ Ｐゴシック" panose="020B0600070205080204" pitchFamily="34" charset="-128"/>
              </a:rPr>
              <a:t>secret</a:t>
            </a:r>
            <a:r>
              <a:rPr lang="en-US" altLang="en-US" sz="3000" dirty="0">
                <a:ea typeface="ＭＳ Ｐゴシック" panose="020B0600070205080204" pitchFamily="34" charset="-128"/>
              </a:rPr>
              <a:t>, </a:t>
            </a:r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altLang="en-US" sz="3000" dirty="0">
                <a:ea typeface="ＭＳ Ｐゴシック" panose="020B0600070205080204" pitchFamily="34" charset="-128"/>
              </a:rPr>
              <a:t>even if voter wishes otherwise!  </a:t>
            </a:r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altLang="en-US" sz="3000" dirty="0">
                <a:ea typeface="ＭＳ Ｐゴシック" panose="020B0600070205080204" pitchFamily="34" charset="-128"/>
              </a:rPr>
              <a:t>   -- No vote-selling!</a:t>
            </a:r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altLang="en-US" sz="3000" dirty="0">
                <a:ea typeface="ＭＳ Ｐゴシック" panose="020B0600070205080204" pitchFamily="34" charset="-128"/>
              </a:rPr>
              <a:t>   -- No receipt showing how you voted!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>
                <a:ea typeface="ＭＳ Ｐゴシック" panose="020B0600070205080204" pitchFamily="34" charset="-128"/>
              </a:rPr>
              <a:t>Final outcome is </a:t>
            </a:r>
            <a:r>
              <a:rPr lang="en-US" altLang="en-US" sz="3000" b="1" dirty="0">
                <a:ea typeface="ＭＳ Ｐゴシック" panose="020B0600070205080204" pitchFamily="34" charset="-128"/>
              </a:rPr>
              <a:t>verifiably correct </a:t>
            </a:r>
            <a:r>
              <a:rPr lang="en-US" altLang="en-US" sz="3000" dirty="0">
                <a:ea typeface="ＭＳ Ｐゴシック" panose="020B0600070205080204" pitchFamily="34" charset="-128"/>
              </a:rPr>
              <a:t>(auditable)</a:t>
            </a:r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altLang="en-US" sz="3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  (</a:t>
            </a:r>
            <a:r>
              <a:rPr lang="en-US" altLang="en-US" sz="3000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Prevents misinformation re outcome)</a:t>
            </a:r>
            <a:endParaRPr lang="en-US" altLang="en-US" sz="3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>
                <a:ea typeface="ＭＳ Ｐゴシック" panose="020B0600070205080204" pitchFamily="34" charset="-128"/>
              </a:rPr>
              <a:t>No ``trusted parties’’ – </a:t>
            </a:r>
            <a:r>
              <a:rPr lang="en-US" altLang="en-US" sz="3000" b="1" dirty="0">
                <a:ea typeface="ＭＳ Ｐゴシック" panose="020B0600070205080204" pitchFamily="34" charset="-128"/>
              </a:rPr>
              <a:t>all are suspect</a:t>
            </a:r>
            <a:r>
              <a:rPr lang="en-US" altLang="en-US" sz="3000" dirty="0">
                <a:ea typeface="ＭＳ Ｐゴシック" panose="020B0600070205080204" pitchFamily="34" charset="-128"/>
              </a:rPr>
              <a:t>!</a:t>
            </a:r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altLang="en-US" sz="3000" dirty="0">
                <a:ea typeface="ＭＳ Ｐゴシック" panose="020B0600070205080204" pitchFamily="34" charset="-128"/>
              </a:rPr>
              <a:t>   Vendors, voters, election officials, candidates,</a:t>
            </a:r>
            <a:br>
              <a:rPr lang="en-US" altLang="en-US" sz="3000" dirty="0">
                <a:ea typeface="ＭＳ Ｐゴシック" panose="020B0600070205080204" pitchFamily="34" charset="-128"/>
              </a:rPr>
            </a:br>
            <a:r>
              <a:rPr lang="en-US" altLang="en-US" sz="3000" dirty="0">
                <a:ea typeface="ＭＳ Ｐゴシック" panose="020B0600070205080204" pitchFamily="34" charset="-128"/>
              </a:rPr>
              <a:t>    spouses, other nation-states, …</a:t>
            </a:r>
          </a:p>
        </p:txBody>
      </p:sp>
    </p:spTree>
    <p:extLst>
      <p:ext uri="{BB962C8B-B14F-4D97-AF65-F5344CB8AC3E}">
        <p14:creationId xmlns:p14="http://schemas.microsoft.com/office/powerpoint/2010/main" val="1708088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6C6AA89-E910-304C-822C-3941CF86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Evidence-Based</a:t>
            </a:r>
            <a:r>
              <a:rPr lang="en-US" altLang="en-US">
                <a:ea typeface="ＭＳ Ｐゴシック" panose="020B0600070205080204" pitchFamily="34" charset="-128"/>
              </a:rPr>
              <a:t> Elections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8D866-A04E-EB4A-8DCB-AD46B97C1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752600"/>
            <a:ext cx="8229600" cy="4038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dirty="0">
                <a:ea typeface="ＭＳ Ｐゴシック" charset="-128"/>
              </a:rPr>
              <a:t>An election system should not only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accurately figure out </a:t>
            </a:r>
            <a:r>
              <a:rPr lang="en-US" altLang="en-US" sz="3000" i="1" u="sng" dirty="0">
                <a:ea typeface="ＭＳ Ｐゴシック" charset="-128"/>
              </a:rPr>
              <a:t>who won</a:t>
            </a:r>
            <a:r>
              <a:rPr lang="en-US" altLang="en-US" sz="3000" dirty="0">
                <a:ea typeface="ＭＳ Ｐゴシック" charset="-128"/>
              </a:rPr>
              <a:t>,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dirty="0">
                <a:ea typeface="ＭＳ Ｐゴシック" charset="-128"/>
              </a:rPr>
              <a:t>but should also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provide </a:t>
            </a:r>
            <a:r>
              <a:rPr lang="en-US" altLang="en-US" sz="3000" i="1" u="sng" dirty="0">
                <a:ea typeface="ＭＳ Ｐゴシック" charset="-128"/>
              </a:rPr>
              <a:t>convincing evidence</a:t>
            </a:r>
            <a:r>
              <a:rPr lang="en-US" altLang="en-US" sz="3000" i="1" dirty="0">
                <a:ea typeface="ＭＳ Ｐゴシック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that the winner really won.</a:t>
            </a:r>
            <a:br>
              <a:rPr lang="en-US" altLang="en-US" sz="3000" i="1" dirty="0">
                <a:ea typeface="ＭＳ Ｐゴシック" charset="-128"/>
              </a:rPr>
            </a:br>
            <a:endParaRPr lang="en-US" altLang="en-US" sz="3000" i="1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                 (Stark &amp; Wagner 2012)</a:t>
            </a:r>
          </a:p>
        </p:txBody>
      </p:sp>
    </p:spTree>
    <p:extLst>
      <p:ext uri="{BB962C8B-B14F-4D97-AF65-F5344CB8AC3E}">
        <p14:creationId xmlns:p14="http://schemas.microsoft.com/office/powerpoint/2010/main" val="41966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495FD926-D238-F749-BC2F-0E222C435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9BC8E13-A835-4248-B5FF-90053FF942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624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(Rivest &amp; </a:t>
            </a:r>
            <a:r>
              <a:rPr lang="en-US" dirty="0" err="1"/>
              <a:t>Wack</a:t>
            </a:r>
            <a:r>
              <a:rPr lang="en-US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50546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7" descr="John_Cole_Exit_Poll_Cartoon.jpg">
            <a:extLst>
              <a:ext uri="{FF2B5EF4-FFF2-40B4-BE49-F238E27FC236}">
                <a16:creationId xmlns:a16="http://schemas.microsoft.com/office/drawing/2014/main" id="{A2F4A9BC-E792-A14E-93E8-3C57A200B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18" r="-14218"/>
          <a:stretch>
            <a:fillRect/>
          </a:stretch>
        </p:blipFill>
        <p:spPr>
          <a:xfrm>
            <a:off x="1143000" y="533400"/>
            <a:ext cx="9539288" cy="5246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B551E-F693-EB47-B6C3-FC2022A07AE9}"/>
              </a:ext>
            </a:extLst>
          </p:cNvPr>
          <p:cNvSpPr txBox="1"/>
          <p:nvPr/>
        </p:nvSpPr>
        <p:spPr>
          <a:xfrm>
            <a:off x="3254376" y="5867401"/>
            <a:ext cx="5857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And Who Do You Hope You Voted For?</a:t>
            </a:r>
          </a:p>
        </p:txBody>
      </p:sp>
    </p:spTree>
    <p:extLst>
      <p:ext uri="{BB962C8B-B14F-4D97-AF65-F5344CB8AC3E}">
        <p14:creationId xmlns:p14="http://schemas.microsoft.com/office/powerpoint/2010/main" val="4042285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3A77DA6-8E73-8145-B7A2-614D8F7D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AF18CC5-CAAE-1645-8DEF-5892EF38D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is </a:t>
            </a:r>
            <a:r>
              <a:rPr lang="en-US" altLang="en-US" i="1" dirty="0">
                <a:ea typeface="ＭＳ Ｐゴシック" panose="020B0600070205080204" pitchFamily="34" charset="-128"/>
              </a:rPr>
              <a:t>not </a:t>
            </a:r>
            <a:r>
              <a:rPr lang="en-US" altLang="en-US" dirty="0">
                <a:ea typeface="ＭＳ Ｐゴシック" panose="020B0600070205080204" pitchFamily="34" charset="-128"/>
              </a:rPr>
              <a:t>to be trusted!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voting system is </a:t>
            </a:r>
            <a:r>
              <a:rPr lang="en-US" altLang="en-US" i="1" dirty="0">
                <a:ea typeface="ＭＳ Ｐゴシック" panose="020B0600070205080204" pitchFamily="34" charset="-128"/>
              </a:rPr>
              <a:t>software 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</a:t>
            </a:r>
            <a:r>
              <a:rPr lang="en-US" altLang="en-US" b="1" dirty="0">
                <a:ea typeface="ＭＳ Ｐゴシック" panose="020B0600070205080204" pitchFamily="34" charset="-128"/>
              </a:rPr>
              <a:t>an undetected error in the software can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not </a:t>
            </a:r>
            <a:r>
              <a:rPr lang="en-US" altLang="en-US" b="1" dirty="0">
                <a:ea typeface="ＭＳ Ｐゴシック" panose="020B0600070205080204" pitchFamily="34" charset="-128"/>
              </a:rPr>
              <a:t>cause an undetectable change in the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election outcome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i="1" dirty="0">
                <a:ea typeface="ＭＳ Ｐゴシック" panose="020B0600070205080204" pitchFamily="34" charset="-128"/>
              </a:rPr>
              <a:t>Strongly software-independent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it is possible to correct any such outcome error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Paper ballots (with hand recount)</a:t>
            </a:r>
          </a:p>
        </p:txBody>
      </p:sp>
    </p:spTree>
    <p:extLst>
      <p:ext uri="{BB962C8B-B14F-4D97-AF65-F5344CB8AC3E}">
        <p14:creationId xmlns:p14="http://schemas.microsoft.com/office/powerpoint/2010/main" val="3517405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3CC7EE5-C33D-C348-AAF9-1CA85ACF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NASEM Report </a:t>
            </a:r>
            <a:r>
              <a:rPr lang="en-US" altLang="en-US">
                <a:ea typeface="ＭＳ Ｐゴシック" panose="020B0600070205080204" pitchFamily="34" charset="-128"/>
              </a:rPr>
              <a:t>(9/6/18)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61DA43A5-7AEF-D84A-8EAE-95E94FE6FE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676401"/>
            <a:ext cx="3017838" cy="452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1C9F4-7A0B-0744-8DA7-1144099CEB67}"/>
              </a:ext>
            </a:extLst>
          </p:cNvPr>
          <p:cNvSpPr txBox="1"/>
          <p:nvPr/>
        </p:nvSpPr>
        <p:spPr>
          <a:xfrm>
            <a:off x="5867400" y="1698625"/>
            <a:ext cx="4648200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National Academies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issued report on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     ”</a:t>
            </a:r>
            <a:r>
              <a:rPr lang="en-US" sz="3200" b="1" dirty="0">
                <a:latin typeface="+mn-lt"/>
              </a:rPr>
              <a:t>Securing the Vote</a:t>
            </a:r>
            <a:r>
              <a:rPr lang="en-US" sz="3200" dirty="0">
                <a:latin typeface="+mn-lt"/>
              </a:rPr>
              <a:t>”</a:t>
            </a:r>
          </a:p>
          <a:p>
            <a:pPr>
              <a:defRPr/>
            </a:pP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  <a:hlinkClick r:id="rId3"/>
              </a:rPr>
              <a:t>www.nap.edu/futureofvoting</a:t>
            </a:r>
            <a:endParaRPr lang="en-US" sz="2800" dirty="0">
              <a:latin typeface="+mn-lt"/>
            </a:endParaRP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</a:rPr>
              <a:t>(159 pages; free pdf)</a:t>
            </a: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b="1" dirty="0">
                <a:latin typeface="+mn-lt"/>
              </a:rPr>
              <a:t>41 recommendations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313AA65-821C-3449-92F6-775417A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F8E342CB-BAB6-B848-A79C-E8F1B32B9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Concern: misinformation re election outcome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Security Requirements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Evidence-based Elections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Independence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Auditing of Paper Ballots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Remote (Internet) Voting ???</a:t>
            </a:r>
          </a:p>
        </p:txBody>
      </p:sp>
    </p:spTree>
    <p:extLst>
      <p:ext uri="{BB962C8B-B14F-4D97-AF65-F5344CB8AC3E}">
        <p14:creationId xmlns:p14="http://schemas.microsoft.com/office/powerpoint/2010/main" val="2417824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E1EA8C23-513F-F346-AF85-864877D0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057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4.12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Use </a:t>
            </a:r>
            <a:r>
              <a:rPr lang="en-US" altLang="en-US" b="1" i="1">
                <a:ea typeface="ＭＳ Ｐゴシック" panose="020B0600070205080204" pitchFamily="34" charset="-128"/>
              </a:rPr>
              <a:t>voter verifiable paper ballots</a:t>
            </a:r>
            <a:br>
              <a:rPr lang="en-US" altLang="en-US" b="1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ea typeface="ＭＳ Ｐゴシック" panose="020B0600070205080204" pitchFamily="34" charset="-128"/>
              </a:rPr>
              <a:t>everywhere by 2020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579D941-F4DE-C744-ADB4-2C54FD4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74C90021-F6F1-C94B-A020-16BA554C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457AC-DA95-8E41-BCA8-95122A2C1042}"/>
              </a:ext>
            </a:extLst>
          </p:cNvPr>
          <p:cNvSpPr txBox="1"/>
          <p:nvPr/>
        </p:nvSpPr>
        <p:spPr>
          <a:xfrm>
            <a:off x="2667000" y="3505200"/>
            <a:ext cx="70866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A </a:t>
            </a:r>
            <a:r>
              <a:rPr lang="en-US" sz="3200" b="1" i="1" dirty="0">
                <a:latin typeface="+mn-lt"/>
              </a:rPr>
              <a:t>risk-limiting audit (RLA) </a:t>
            </a:r>
            <a:r>
              <a:rPr lang="en-US" sz="3200" i="1" dirty="0">
                <a:latin typeface="+mn-lt"/>
              </a:rPr>
              <a:t>uses manual interpretation of randomly chosen cast paper ballots to verify with high probability the reported election outcome (or correct it, if wrong).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A37FFD6-C013-8047-8120-4B813925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66700"/>
            <a:ext cx="86868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Election Process (paper ballots)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9B892273-60B8-F84F-80DF-6C7AEDA71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Print ballots; setup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Mark Choices; </a:t>
            </a:r>
            <a:r>
              <a:rPr lang="en-US" altLang="en-US" b="1" dirty="0">
                <a:ea typeface="ＭＳ Ｐゴシック" charset="-128"/>
              </a:rPr>
              <a:t>Verify Vote</a:t>
            </a:r>
            <a:r>
              <a:rPr lang="en-US" altLang="en-US" dirty="0">
                <a:ea typeface="ＭＳ Ｐゴシック" charset="-128"/>
              </a:rPr>
              <a:t>; Cast Vote!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Optical scanners give initial (“reported”) outcome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b="1" dirty="0">
                <a:ea typeface="ＭＳ Ｐゴシック" charset="-128"/>
              </a:rPr>
              <a:t>Statistical audit of cast paper ballots </a:t>
            </a:r>
            <a:br>
              <a:rPr lang="en-US" altLang="en-US" b="1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by hand to confirm/disprove reported outcome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dirty="0">
                <a:ea typeface="ＭＳ Ｐゴシック" charset="-128"/>
              </a:rPr>
              <a:t>“Brush your teeth; eat your spinach; 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    </a:t>
            </a:r>
            <a:r>
              <a:rPr lang="en-US" altLang="en-US" b="1" dirty="0">
                <a:ea typeface="ＭＳ Ｐゴシック" charset="-128"/>
              </a:rPr>
              <a:t>audit your elections!”   </a:t>
            </a:r>
            <a:r>
              <a:rPr lang="en-US" altLang="en-US" dirty="0">
                <a:ea typeface="ＭＳ Ｐゴシック" charset="-128"/>
              </a:rPr>
              <a:t>--   </a:t>
            </a:r>
            <a:r>
              <a:rPr lang="en-US" altLang="en-US" dirty="0" err="1">
                <a:ea typeface="ＭＳ Ｐゴシック" charset="-128"/>
              </a:rPr>
              <a:t>Poorvi</a:t>
            </a:r>
            <a:r>
              <a:rPr lang="en-US" altLang="en-US" dirty="0">
                <a:ea typeface="ＭＳ Ｐゴシック" charset="-128"/>
              </a:rPr>
              <a:t> Vora</a:t>
            </a:r>
            <a:endParaRPr lang="en-US" altLang="en-US" b="1" dirty="0">
              <a:ea typeface="ＭＳ Ｐゴシック" charset="-128"/>
            </a:endParaRPr>
          </a:p>
          <a:p>
            <a:pPr marL="0" indent="0" eaLnBrk="1" hangingPunct="1">
              <a:buNone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4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AF9BC58C-01BA-BA4B-A9B5-096843A79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of Paper Ballots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8ABB123D-7C18-904E-B731-BD62D2BE36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46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42689A5-567D-4849-8134-C7118433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Who is audit for?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256E7B41-8F58-D24E-AA7B-3B36D60A2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3820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Losing candidates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convince them that “they lost fair and square”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winner </a:t>
            </a:r>
            <a:r>
              <a:rPr lang="mr-IN" altLang="en-US" b="1">
                <a:ea typeface="ＭＳ Ｐゴシック" panose="020B0600070205080204" pitchFamily="34" charset="-128"/>
              </a:rPr>
              <a:t>–</a:t>
            </a: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provide a mandate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public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assuage doubts about “rigged elections” 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Election officials – </a:t>
            </a:r>
            <a:r>
              <a:rPr lang="en-US" altLang="en-US">
                <a:ea typeface="ＭＳ Ｐゴシック" panose="020B0600070205080204" pitchFamily="34" charset="-128"/>
              </a:rPr>
              <a:t>to help them provide accurate and efficiently-verified results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C27F9447-3F05-5545-B115-35C4E27E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a RLA does </a:t>
            </a:r>
            <a:r>
              <a:rPr lang="en-US" altLang="en-US" b="1">
                <a:ea typeface="ＭＳ Ｐゴシック" panose="020B0600070205080204" pitchFamily="34" charset="-128"/>
              </a:rPr>
              <a:t>not </a:t>
            </a:r>
            <a:r>
              <a:rPr lang="en-US" altLang="en-US">
                <a:ea typeface="ＭＳ Ｐゴシック" panose="020B0600070205080204" pitchFamily="34" charset="-128"/>
              </a:rPr>
              <a:t>do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8DC78E7-FA88-3C4C-8FD7-1D04DB685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RLA does not address: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correctness of the </a:t>
            </a:r>
            <a:r>
              <a:rPr lang="en-US" altLang="en-US" b="1" i="1">
                <a:ea typeface="ＭＳ Ｐゴシック" panose="020B0600070205080204" pitchFamily="34" charset="-128"/>
              </a:rPr>
              <a:t>tally </a:t>
            </a:r>
            <a:r>
              <a:rPr lang="en-US" altLang="en-US" b="1">
                <a:ea typeface="ＭＳ Ｐゴシック" panose="020B0600070205080204" pitchFamily="34" charset="-128"/>
              </a:rPr>
              <a:t>(as opposed to the outcome)</a:t>
            </a:r>
            <a:endParaRPr lang="en-US" altLang="en-US" b="1" i="1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eligibility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authentication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usability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privacy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chain of custody of paper ballots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6948-8B8F-5D4C-ADAC-C5730AC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Risk-Limiting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7A31-7F4B-4943-9091-D5ACAE49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RLA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current ``risk’’? (Probability that if reported winner is incorrect, audit would nonetheless accept it if audit stopped now.)</a:t>
            </a:r>
          </a:p>
        </p:txBody>
      </p:sp>
    </p:spTree>
    <p:extLst>
      <p:ext uri="{BB962C8B-B14F-4D97-AF65-F5344CB8AC3E}">
        <p14:creationId xmlns:p14="http://schemas.microsoft.com/office/powerpoint/2010/main" val="1992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429E623-890E-5744-A897-E52AAB7B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95400"/>
            <a:ext cx="8229600" cy="1143000"/>
          </a:xfrm>
        </p:spPr>
        <p:txBody>
          <a:bodyPr/>
          <a:lstStyle/>
          <a:p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Recommendation </a:t>
            </a:r>
            <a:r>
              <a:rPr lang="en-US" altLang="en-US" dirty="0">
                <a:ea typeface="ＭＳ Ｐゴシック" panose="020B0600070205080204" pitchFamily="34" charset="-128"/>
              </a:rPr>
              <a:t>5.11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No </a:t>
            </a:r>
            <a:r>
              <a:rPr lang="en-US" altLang="en-US" b="1" i="1" dirty="0">
                <a:ea typeface="ＭＳ Ｐゴシック" panose="020B0600070205080204" pitchFamily="34" charset="-128"/>
              </a:rPr>
              <a:t>Internet voting</a:t>
            </a:r>
            <a:r>
              <a:rPr lang="en-US" altLang="en-US" b="1" dirty="0">
                <a:ea typeface="ＭＳ Ｐゴシック" panose="020B0600070205080204" pitchFamily="34" charset="-128"/>
              </a:rPr>
              <a:t>!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Misinformation (myth):</a:t>
            </a:r>
            <a:b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Internet voting can be secure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FutureOfVoting.png">
            <a:extLst>
              <a:ext uri="{FF2B5EF4-FFF2-40B4-BE49-F238E27FC236}">
                <a16:creationId xmlns:a16="http://schemas.microsoft.com/office/drawing/2014/main" id="{6661749B-E410-B946-878D-C7A8AB6A2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1113"/>
            <a:ext cx="4089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ontent Placeholder 6">
            <a:extLst>
              <a:ext uri="{FF2B5EF4-FFF2-40B4-BE49-F238E27FC236}">
                <a16:creationId xmlns:a16="http://schemas.microsoft.com/office/drawing/2014/main" id="{A52C528E-906B-A441-9623-1A3A74A37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685800"/>
            <a:ext cx="40386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U.S. Vote Foundation 2015 Report on Internet Voting: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Internet voting requires solutions to many as-yet-unsolved problems: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Malware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DDOS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Authentication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MITM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Zero-day attacks on servers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Coercion &amp; vote-selling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8603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C289909-534E-2842-9AFC-68FCE022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66700"/>
            <a:ext cx="9067800" cy="11049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Have we made progress since 2000?</a:t>
            </a:r>
          </a:p>
        </p:txBody>
      </p:sp>
      <p:pic>
        <p:nvPicPr>
          <p:cNvPr id="17410" name="Content Placeholder 7" descr="Screen Shot 2015-10-16 at 10.12.28 AM.png">
            <a:extLst>
              <a:ext uri="{FF2B5EF4-FFF2-40B4-BE49-F238E27FC236}">
                <a16:creationId xmlns:a16="http://schemas.microsoft.com/office/drawing/2014/main" id="{908843CC-6DD5-B14F-93E3-9A01120DED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8" r="-71088"/>
          <a:stretch>
            <a:fillRect/>
          </a:stretch>
        </p:blipFill>
        <p:spPr>
          <a:xfrm>
            <a:off x="4876800" y="1663700"/>
            <a:ext cx="6961188" cy="3706532"/>
          </a:xfrm>
        </p:spPr>
      </p:pic>
      <p:pic>
        <p:nvPicPr>
          <p:cNvPr id="17411" name="Picture 3" descr="rosenberg-voting-2">
            <a:extLst>
              <a:ext uri="{FF2B5EF4-FFF2-40B4-BE49-F238E27FC236}">
                <a16:creationId xmlns:a16="http://schemas.microsoft.com/office/drawing/2014/main" id="{458B5A78-C9D4-974D-8672-F49C4A72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3700"/>
            <a:ext cx="32448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8">
            <a:extLst>
              <a:ext uri="{FF2B5EF4-FFF2-40B4-BE49-F238E27FC236}">
                <a16:creationId xmlns:a16="http://schemas.microsoft.com/office/drawing/2014/main" id="{CBEBC2E4-CBE4-6A4E-9FEC-87AC36375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338" y="4114801"/>
            <a:ext cx="2744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</a:rPr>
              <a:t>Hanging chads</a:t>
            </a:r>
            <a:br>
              <a:rPr lang="en-US" altLang="en-US" sz="3000" dirty="0">
                <a:latin typeface="Arial" panose="020B0604020202020204" pitchFamily="34" charset="0"/>
              </a:rPr>
            </a:br>
            <a:r>
              <a:rPr lang="en-US" altLang="en-US" sz="3000" dirty="0">
                <a:latin typeface="Arial" panose="020B0604020202020204" pitchFamily="34" charset="0"/>
              </a:rPr>
              <a:t>      (2000)</a:t>
            </a:r>
          </a:p>
        </p:txBody>
      </p:sp>
      <p:sp>
        <p:nvSpPr>
          <p:cNvPr id="17413" name="TextBox 9">
            <a:extLst>
              <a:ext uri="{FF2B5EF4-FFF2-40B4-BE49-F238E27FC236}">
                <a16:creationId xmlns:a16="http://schemas.microsoft.com/office/drawing/2014/main" id="{B5E88084-1DFD-7047-BC0B-220D2638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976" y="5257800"/>
            <a:ext cx="8734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Arial" panose="020B0604020202020204" pitchFamily="34" charset="0"/>
                <a:sym typeface="Wingdings" pitchFamily="2" charset="2"/>
              </a:rPr>
              <a:t>               </a:t>
            </a:r>
            <a:r>
              <a:rPr lang="en-US" altLang="en-US" sz="3000" dirty="0">
                <a:latin typeface="Arial" panose="020B0604020202020204" pitchFamily="34" charset="0"/>
                <a:sym typeface="Wingdings" pitchFamily="2" charset="2"/>
              </a:rPr>
              <a:t>Voting Machines at Risk (2015)</a:t>
            </a:r>
            <a:endParaRPr lang="en-US" altLang="en-US" sz="3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71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AE5567C2-F2C0-EB4F-B8DC-F01925CA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Conclusions	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72C6F55F-3546-334F-9A20-5BEC6F5C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 can make elections much more secure with post-election risk-limiting audits.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We’re not yet ready for ``internet voting,’’ and may not be for 20 years</a:t>
            </a:r>
            <a:r>
              <a:rPr lang="mr-IN" altLang="en-US" dirty="0">
                <a:ea typeface="ＭＳ Ｐゴシック" panose="020B0600070205080204" pitchFamily="34" charset="-128"/>
              </a:rPr>
              <a:t>…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Misinformation re election outcome can be fought with hand-marked paper ballots, documented security for those paper ballots, and risk-limiting audits.</a:t>
            </a:r>
          </a:p>
        </p:txBody>
      </p:sp>
    </p:spTree>
    <p:extLst>
      <p:ext uri="{BB962C8B-B14F-4D97-AF65-F5344CB8AC3E}">
        <p14:creationId xmlns:p14="http://schemas.microsoft.com/office/powerpoint/2010/main" val="13855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6D54E4C7-4D33-BD44-93C9-E96E271DA7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71684" name="TextBox 6">
            <a:extLst>
              <a:ext uri="{FF2B5EF4-FFF2-40B4-BE49-F238E27FC236}">
                <a16:creationId xmlns:a16="http://schemas.microsoft.com/office/drawing/2014/main" id="{B06BC787-D6DD-374B-8F5A-D278FB0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86201"/>
            <a:ext cx="67566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2pPr>
            <a:lvl3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3pPr>
            <a:lvl4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4pPr>
            <a:lvl5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latin typeface="+mn-lt"/>
              </a:rPr>
              <a:t>Thanks for your attention!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  <a:p>
            <a:pPr>
              <a:defRPr/>
            </a:pPr>
            <a:r>
              <a:rPr lang="en-US" sz="4000" dirty="0">
                <a:latin typeface="+mn-lt"/>
              </a:rPr>
              <a:t>(and thanks to NSF CSOI and to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Verified Voting!)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77EF8-76FF-4A4E-B426-2ECDB12DC4AB}"/>
              </a:ext>
            </a:extLst>
          </p:cNvPr>
          <p:cNvSpPr txBox="1"/>
          <p:nvPr/>
        </p:nvSpPr>
        <p:spPr>
          <a:xfrm>
            <a:off x="4840289" y="2667001"/>
            <a:ext cx="24526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26906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5">
            <a:extLst>
              <a:ext uri="{FF2B5EF4-FFF2-40B4-BE49-F238E27FC236}">
                <a16:creationId xmlns:a16="http://schemas.microsoft.com/office/drawing/2014/main" id="{F0ED3BB2-7CC2-F24E-9114-DED85259D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do we vote?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2F08156-B784-C940-ADC9-AFFC5D8C0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3742AF27-8162-EF45-BC6C-06F61F68A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Paper Ballots, mostly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DC4E8D55-F77D-9742-AFAA-2F68701ABB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30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CB08263-9A4F-B941-BA91-68AE69AF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66700"/>
            <a:ext cx="84582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1893 – “Australian” Paper Ballot</a:t>
            </a:r>
          </a:p>
        </p:txBody>
      </p:sp>
      <p:pic>
        <p:nvPicPr>
          <p:cNvPr id="27650" name="Content Placeholder 5" descr="ballot1893b.jpg">
            <a:extLst>
              <a:ext uri="{FF2B5EF4-FFF2-40B4-BE49-F238E27FC236}">
                <a16:creationId xmlns:a16="http://schemas.microsoft.com/office/drawing/2014/main" id="{8B0ED508-8D3E-D14B-BADA-4C6511C5F5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95" r="-23395"/>
          <a:stretch>
            <a:fillRect/>
          </a:stretch>
        </p:blipFill>
        <p:spPr>
          <a:xfrm>
            <a:off x="1905000" y="1676401"/>
            <a:ext cx="8955088" cy="4767263"/>
          </a:xfrm>
        </p:spPr>
      </p:pic>
    </p:spTree>
    <p:extLst>
      <p:ext uri="{BB962C8B-B14F-4D97-AF65-F5344CB8AC3E}">
        <p14:creationId xmlns:p14="http://schemas.microsoft.com/office/powerpoint/2010/main" val="395601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D2F8-DBFE-56E5-9B49-8F4C590E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49000" cy="1325562"/>
          </a:xfrm>
        </p:spPr>
        <p:txBody>
          <a:bodyPr/>
          <a:lstStyle/>
          <a:p>
            <a:r>
              <a:rPr lang="en-US" dirty="0"/>
              <a:t>Now about 70% HMPB, 25% BMD, 5% DRE</a:t>
            </a:r>
            <a:br>
              <a:rPr lang="en-US" dirty="0"/>
            </a:br>
            <a:r>
              <a:rPr lang="en-US" sz="2400" dirty="0"/>
              <a:t>HMPB = “hand-marked paper ballot”, BMD = “ballot marking device”, </a:t>
            </a:r>
            <a:br>
              <a:rPr lang="en-US" sz="2400" dirty="0"/>
            </a:br>
            <a:r>
              <a:rPr lang="en-US" sz="2400" dirty="0"/>
              <a:t>DRE = “direct recording by </a:t>
            </a:r>
            <a:r>
              <a:rPr lang="en-US" sz="2400" dirty="0" err="1"/>
              <a:t>electionics</a:t>
            </a:r>
            <a:r>
              <a:rPr lang="en-US" sz="2400" dirty="0"/>
              <a:t>”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69CAE5-8475-6C5D-A09B-D811E271C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790" y="1600200"/>
            <a:ext cx="7864420" cy="4525963"/>
          </a:xfrm>
        </p:spPr>
      </p:pic>
    </p:spTree>
    <p:extLst>
      <p:ext uri="{BB962C8B-B14F-4D97-AF65-F5344CB8AC3E}">
        <p14:creationId xmlns:p14="http://schemas.microsoft.com/office/powerpoint/2010/main" val="1202856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A948BB48-173E-8942-AB84-CC0EF1BE20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Optical scanners are used</a:t>
            </a:r>
            <a:b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for efficient tabulation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512D15-9E40-5345-AC8A-B708A35ED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8FED9D21-5D7F-6142-A82B-EE625605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1"/>
            <a:ext cx="74676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26849</TotalTime>
  <Words>808</Words>
  <Application>Microsoft Macintosh PowerPoint</Application>
  <PresentationFormat>Widescreen</PresentationFormat>
  <Paragraphs>102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Comic Sans MS</vt:lpstr>
      <vt:lpstr>Lucida Calligraphy</vt:lpstr>
      <vt:lpstr>Times New Roman</vt:lpstr>
      <vt:lpstr>Office Theme</vt:lpstr>
      <vt:lpstr>Election Security</vt:lpstr>
      <vt:lpstr>Outline</vt:lpstr>
      <vt:lpstr>Have we made progress since 2000?</vt:lpstr>
      <vt:lpstr>How do we vote?</vt:lpstr>
      <vt:lpstr>Paper Ballots, mostly</vt:lpstr>
      <vt:lpstr>1893 – “Australian” Paper Ballot</vt:lpstr>
      <vt:lpstr>Now about 70% HMPB, 25% BMD, 5% DRE HMPB = “hand-marked paper ballot”, BMD = “ballot marking device”,  DRE = “direct recording by electionics” </vt:lpstr>
      <vt:lpstr>Optical scanners are used  for efficient tabulation</vt:lpstr>
      <vt:lpstr>PowerPoint Presentation</vt:lpstr>
      <vt:lpstr>(Concern:) Scanners may introduce systematic errors</vt:lpstr>
      <vt:lpstr>Causes of scanner errors</vt:lpstr>
      <vt:lpstr>How should we vote?</vt:lpstr>
      <vt:lpstr>Security Requirements</vt:lpstr>
      <vt:lpstr>Security Requirements</vt:lpstr>
      <vt:lpstr>Evidence-Based Elections </vt:lpstr>
      <vt:lpstr>Software Independence</vt:lpstr>
      <vt:lpstr>PowerPoint Presentation</vt:lpstr>
      <vt:lpstr>Software Independence</vt:lpstr>
      <vt:lpstr>NASEM Report (9/6/18)</vt:lpstr>
      <vt:lpstr>Recommendation 4.12   Use voter verifiable paper ballots  everywhere by 2020  </vt:lpstr>
      <vt:lpstr>Recommendations 5.7—5.9   Audit election outcomes!</vt:lpstr>
      <vt:lpstr>Recommendations 5.7—5.9   Audit election outcomes!</vt:lpstr>
      <vt:lpstr>Election Process (paper ballots)</vt:lpstr>
      <vt:lpstr>Auditing of Paper Ballots</vt:lpstr>
      <vt:lpstr>Who is audit for?</vt:lpstr>
      <vt:lpstr>What a RLA does not do</vt:lpstr>
      <vt:lpstr>Risk-Limiting Audit</vt:lpstr>
      <vt:lpstr>   Recommendation 5.11   No Internet voting!  Misinformation (myth): Internet voting can be secure</vt:lpstr>
      <vt:lpstr>PowerPoint Presentation</vt:lpstr>
      <vt:lpstr>Conclusions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Integrity</dc:title>
  <dc:subject/>
  <dc:creator>Microsoft Office User</dc:creator>
  <cp:keywords/>
  <dc:description/>
  <cp:lastModifiedBy>Ronald L. Rivest</cp:lastModifiedBy>
  <cp:revision>83</cp:revision>
  <cp:lastPrinted>2019-06-21T13:35:24Z</cp:lastPrinted>
  <dcterms:created xsi:type="dcterms:W3CDTF">2017-10-13T15:03:00Z</dcterms:created>
  <dcterms:modified xsi:type="dcterms:W3CDTF">2023-11-07T15:45:51Z</dcterms:modified>
  <cp:category/>
</cp:coreProperties>
</file>