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8" r:id="rId6"/>
    <p:sldId id="270" r:id="rId7"/>
    <p:sldId id="260" r:id="rId8"/>
    <p:sldId id="269" r:id="rId9"/>
    <p:sldId id="261" r:id="rId10"/>
    <p:sldId id="262" r:id="rId11"/>
    <p:sldId id="263" r:id="rId12"/>
    <p:sldId id="264" r:id="rId13"/>
    <p:sldId id="271" r:id="rId14"/>
    <p:sldId id="272" r:id="rId15"/>
    <p:sldId id="273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B79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77"/>
    <p:restoredTop sz="96405"/>
  </p:normalViewPr>
  <p:slideViewPr>
    <p:cSldViewPr snapToGrid="0" snapToObjects="1" showGuides="1">
      <p:cViewPr>
        <p:scale>
          <a:sx n="162" d="100"/>
          <a:sy n="162" d="100"/>
        </p:scale>
        <p:origin x="928" y="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7DA6-9559-FE4D-8200-B9C2F17E4FE9}" type="datetimeFigureOut">
              <a:rPr lang="en-US" smtClean="0"/>
              <a:t>7/18/20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D30D-D137-A440-BD2A-8E44782E4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3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4BF8-7E56-0442-A8F8-9091A1309AA6}" type="datetime1">
              <a:rPr lang="en-US" smtClean="0"/>
              <a:t>7/18/20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8EB2-12F9-E446-A0CA-31E4916C8943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7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0632-04DE-8A48-A839-32411E22930F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0B62-97C2-B149-A397-DFE76CF0BE00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1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14AB-8E04-AA4A-AE8A-474DB412E29D}" type="datetime1">
              <a:rPr lang="en-US" smtClean="0"/>
              <a:t>7/18/20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8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7554-B06F-B64B-8F26-E0641E44C784}" type="datetime1">
              <a:rPr lang="en-US" smtClean="0"/>
              <a:t>7/18/20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3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35876-E387-DC4E-BE7C-5B88B5B69745}" type="datetime1">
              <a:rPr lang="en-US" smtClean="0"/>
              <a:t>7/18/20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4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37B5-EDB4-D54F-B8F3-E041AECACBC7}" type="datetime1">
              <a:rPr lang="en-US" smtClean="0"/>
              <a:t>7/18/20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9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A5C9-8CBB-6242-8564-F4ED84C2B960}" type="datetime1">
              <a:rPr lang="en-US" smtClean="0"/>
              <a:t>7/18/20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961E-A0A7-144F-A204-7CAC6CA58F36}" type="datetime1">
              <a:rPr lang="en-US" smtClean="0"/>
              <a:t>7/18/20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0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84D7A-ED1D-5148-AE8E-20CC99F82B1A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668BA1-DFFB-2C44-9505-5657FC38B0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9261" y="365125"/>
            <a:ext cx="1167782" cy="7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2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03544" TargetMode="External"/><Relationship Id="rId2" Type="http://schemas.openxmlformats.org/officeDocument/2006/relationships/hyperlink" Target="http://pact.mit.ed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itl/iad/mig/nist-tc4tl-challenge" TargetMode="External"/><Relationship Id="rId2" Type="http://schemas.openxmlformats.org/officeDocument/2006/relationships/hyperlink" Target="https://arxiv.org/abs/2006.157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4000-35EC-8448-9CDA-AC05E9768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38510"/>
            <a:ext cx="6858000" cy="1790700"/>
          </a:xfrm>
        </p:spPr>
        <p:txBody>
          <a:bodyPr>
            <a:normAutofit/>
          </a:bodyPr>
          <a:lstStyle/>
          <a:p>
            <a:r>
              <a:rPr lang="en-US" sz="5400" dirty="0"/>
              <a:t>Perspectives on Digital Contact Tracing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FF1BA2-C8B7-6F48-82CE-DDFE60C2A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Ronald L. Rivest</a:t>
            </a:r>
          </a:p>
          <a:p>
            <a:r>
              <a:rPr lang="en-US" dirty="0"/>
              <a:t>MIT Institute Professor</a:t>
            </a:r>
          </a:p>
          <a:p>
            <a:endParaRPr lang="en-US" dirty="0"/>
          </a:p>
          <a:p>
            <a:r>
              <a:rPr lang="en-US" dirty="0"/>
              <a:t>Algorithm Design, Law, and Policy Workshop</a:t>
            </a:r>
          </a:p>
          <a:p>
            <a:r>
              <a:rPr lang="en-US" dirty="0"/>
              <a:t>Simons Institute, Berkeley</a:t>
            </a:r>
          </a:p>
          <a:p>
            <a:r>
              <a:rPr lang="en-US" dirty="0"/>
              <a:t>July 20, 2020</a:t>
            </a:r>
          </a:p>
        </p:txBody>
      </p:sp>
    </p:spTree>
    <p:extLst>
      <p:ext uri="{BB962C8B-B14F-4D97-AF65-F5344CB8AC3E}">
        <p14:creationId xmlns:p14="http://schemas.microsoft.com/office/powerpoint/2010/main" val="2609249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B900-B92B-964F-A9AD-A108DACD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with Public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DB28-4C6C-BD43-BE64-7F8DE56E7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is to </a:t>
            </a:r>
            <a:r>
              <a:rPr lang="en-US" i="1" dirty="0"/>
              <a:t>improve </a:t>
            </a:r>
            <a:r>
              <a:rPr lang="en-US" dirty="0"/>
              <a:t>and </a:t>
            </a:r>
            <a:r>
              <a:rPr lang="en-US" i="1" dirty="0"/>
              <a:t>extend </a:t>
            </a:r>
            <a:r>
              <a:rPr lang="en-US" dirty="0"/>
              <a:t>manual contact tracing, not to </a:t>
            </a:r>
            <a:r>
              <a:rPr lang="en-US" i="1" dirty="0"/>
              <a:t>replace</a:t>
            </a:r>
            <a:r>
              <a:rPr lang="en-US" dirty="0"/>
              <a:t> it.</a:t>
            </a:r>
          </a:p>
          <a:p>
            <a:r>
              <a:rPr lang="en-US" dirty="0"/>
              <a:t>Contacts need information about what to do, where to obtain support services, etc.</a:t>
            </a:r>
          </a:p>
          <a:p>
            <a:r>
              <a:rPr lang="en-US" dirty="0"/>
              <a:t>Digital contact tracing should feed into MCT software.</a:t>
            </a:r>
          </a:p>
          <a:p>
            <a:r>
              <a:rPr lang="en-US" dirty="0"/>
              <a:t>Digital contact tracing can make MCT </a:t>
            </a:r>
            <a:r>
              <a:rPr lang="en-US" i="1" dirty="0"/>
              <a:t>faster </a:t>
            </a:r>
            <a:r>
              <a:rPr lang="en-US" dirty="0"/>
              <a:t>and </a:t>
            </a:r>
            <a:r>
              <a:rPr lang="en-US" i="1" dirty="0"/>
              <a:t>more complete.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C01D4-C467-9E42-8395-EB748099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FF48-FBAE-0A47-8927-144FB890C5C5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31B9F-8C32-5647-95D0-BF750B43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0897-397F-814F-8264-8FCE44CA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can be a challenge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BC187-81ED-324F-BBF2-EC9CA4C17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4071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DCT to be effective, </a:t>
            </a:r>
            <a:r>
              <a:rPr lang="en-US" i="1" dirty="0"/>
              <a:t>both </a:t>
            </a:r>
            <a:r>
              <a:rPr lang="en-US" dirty="0"/>
              <a:t>parties </a:t>
            </a:r>
            <a:br>
              <a:rPr lang="en-US" dirty="0"/>
            </a:br>
            <a:r>
              <a:rPr lang="en-US" dirty="0"/>
              <a:t>need to be running DCT service.</a:t>
            </a:r>
          </a:p>
          <a:p>
            <a:r>
              <a:rPr lang="en-US" dirty="0"/>
              <a:t>So 50% adoption rate may mean only 25% of contacts get logged.</a:t>
            </a:r>
          </a:p>
          <a:p>
            <a:r>
              <a:rPr lang="en-US" dirty="0"/>
              <a:t>Apple and Google have announced </a:t>
            </a:r>
            <a:br>
              <a:rPr lang="en-US" b="1" dirty="0"/>
            </a:br>
            <a:r>
              <a:rPr lang="en-US" b="1" dirty="0"/>
              <a:t>    AEN </a:t>
            </a:r>
            <a:r>
              <a:rPr lang="en-US" dirty="0"/>
              <a:t>(Automatic Exposure Notification)</a:t>
            </a:r>
            <a:br>
              <a:rPr lang="en-US" dirty="0"/>
            </a:br>
            <a:r>
              <a:rPr lang="en-US" dirty="0"/>
              <a:t>an API in iPhones </a:t>
            </a:r>
            <a:r>
              <a:rPr lang="en-US" b="1" dirty="0"/>
              <a:t>and </a:t>
            </a:r>
            <a:r>
              <a:rPr lang="en-US" dirty="0"/>
              <a:t>Androids, providing </a:t>
            </a:r>
            <a:r>
              <a:rPr lang="en-US" b="1" dirty="0"/>
              <a:t>interoperability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A huge, and very welcome, development! Thanks, A|G!!</a:t>
            </a:r>
            <a:r>
              <a:rPr lang="en-US" dirty="0"/>
              <a:t>)</a:t>
            </a:r>
          </a:p>
          <a:p>
            <a:r>
              <a:rPr lang="en-US" dirty="0"/>
              <a:t>People may resist adoption because:</a:t>
            </a:r>
          </a:p>
          <a:p>
            <a:pPr lvl="1"/>
            <a:r>
              <a:rPr lang="en-US" dirty="0"/>
              <a:t>Fear of “big brother” (privacy concerns; police;</a:t>
            </a:r>
            <a:br>
              <a:rPr lang="en-US" dirty="0"/>
            </a:br>
            <a:r>
              <a:rPr lang="en-US" dirty="0"/>
              <a:t>ICE; housing)</a:t>
            </a:r>
          </a:p>
          <a:p>
            <a:pPr lvl="1"/>
            <a:r>
              <a:rPr lang="en-US" dirty="0"/>
              <a:t>Confusing UI (e.g. request on Android for </a:t>
            </a:r>
            <a:br>
              <a:rPr lang="en-US" dirty="0"/>
            </a:br>
            <a:r>
              <a:rPr lang="en-US" dirty="0"/>
              <a:t>“location services” permission)</a:t>
            </a:r>
          </a:p>
          <a:p>
            <a:r>
              <a:rPr lang="en-US" dirty="0"/>
              <a:t>Rollouts in EU (Switzerland, Germany, Denmark) have &gt;10% so far.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14985-E202-6345-983D-A083BDD3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20F-E5D8-E34F-92EF-02301046017F}" type="datetime1">
              <a:rPr lang="en-US" smtClean="0"/>
              <a:t>7/18/20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5F4B0-D503-9F4A-AAA8-C439DEBD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64D61-38B9-6C4B-A7C5-55D3DA48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261" y="4272456"/>
            <a:ext cx="1360917" cy="1343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18060-72A5-9C42-804A-38D58FDE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101" y="932070"/>
            <a:ext cx="1454055" cy="15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354A5-DA98-D944-BA83-6A11E8C9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E1438-7E9E-844E-ACF6-376F489B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Can digital contact tracing really help?  </a:t>
            </a:r>
            <a:br>
              <a:rPr lang="en-US" dirty="0"/>
            </a:br>
            <a:r>
              <a:rPr lang="en-US" dirty="0"/>
              <a:t>Can it save lives?</a:t>
            </a:r>
          </a:p>
          <a:p>
            <a:r>
              <a:rPr lang="en-US" dirty="0"/>
              <a:t>Ferretti et al. (</a:t>
            </a:r>
            <a:r>
              <a:rPr lang="en-US" i="1" dirty="0"/>
              <a:t>Science, May 8 2020) </a:t>
            </a:r>
            <a:r>
              <a:rPr lang="en-US" dirty="0"/>
              <a:t>show via model:</a:t>
            </a:r>
            <a:endParaRPr lang="en-US" i="1" dirty="0"/>
          </a:p>
          <a:p>
            <a:pPr marL="342900" lvl="1" indent="0">
              <a:buNone/>
            </a:pPr>
            <a:r>
              <a:rPr lang="en-US" i="1" dirty="0"/>
              <a:t>“Immediate notification through a contact-tracing mobile phone app could, however, be sufficient to stop the epidemic if used by a sufficiently high proportion of the population.”</a:t>
            </a:r>
          </a:p>
          <a:p>
            <a:r>
              <a:rPr lang="en-US" dirty="0"/>
              <a:t>Singapore: digital contact tracing does reveal new contacts, beyond those found by manual contact tracing.</a:t>
            </a:r>
          </a:p>
          <a:p>
            <a:r>
              <a:rPr lang="en-US" dirty="0"/>
              <a:t>DCT may allow for </a:t>
            </a:r>
            <a:r>
              <a:rPr lang="en-US" i="1" dirty="0"/>
              <a:t>faster </a:t>
            </a:r>
            <a:r>
              <a:rPr lang="en-US" dirty="0"/>
              <a:t>alerts of duplicate contacts.</a:t>
            </a:r>
          </a:p>
          <a:p>
            <a:r>
              <a:rPr lang="en-US" dirty="0"/>
              <a:t>But: </a:t>
            </a:r>
            <a:r>
              <a:rPr lang="en-US" i="1" dirty="0"/>
              <a:t>mask-wearing</a:t>
            </a:r>
            <a:r>
              <a:rPr lang="en-US" dirty="0"/>
              <a:t> may decrease number of </a:t>
            </a:r>
            <a:r>
              <a:rPr lang="en-US" i="1" dirty="0"/>
              <a:t>strangers</a:t>
            </a:r>
            <a:r>
              <a:rPr lang="en-US" dirty="0"/>
              <a:t> you infect, and thus decrease utility of DCT…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391EB-CA12-EA4B-B73F-CA2B4772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FBF2-CA53-E14B-B938-7249AE8BCABB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69DD5-E495-4245-B504-ABD1EC5D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02DC-2CBA-DE44-B661-C830CFE0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Venn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0A327-08A3-4848-B683-61B9E6F9C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253" y="1485993"/>
            <a:ext cx="3785001" cy="4449724"/>
          </a:xfrm>
        </p:spPr>
        <p:txBody>
          <a:bodyPr>
            <a:normAutofit/>
          </a:bodyPr>
          <a:lstStyle/>
          <a:p>
            <a:r>
              <a:rPr lang="en-US" dirty="0"/>
              <a:t>Numbers are made-up (100 total).</a:t>
            </a:r>
          </a:p>
          <a:p>
            <a:r>
              <a:rPr lang="en-US" b="1" dirty="0"/>
              <a:t>New</a:t>
            </a:r>
            <a:r>
              <a:rPr lang="en-US" dirty="0"/>
              <a:t> contact (1 in pink) discovered by DCT.</a:t>
            </a:r>
          </a:p>
          <a:p>
            <a:r>
              <a:rPr lang="en-US" b="1" dirty="0"/>
              <a:t>Duplicate</a:t>
            </a:r>
            <a:r>
              <a:rPr lang="en-US" dirty="0"/>
              <a:t> contacts (17 in green) can get faster notification.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C2E9C-4EE1-4942-9E5B-B35B940D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086A8-3556-3C47-B64B-D2ECACFB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8D5417-4741-B44F-B093-E9A272E1E696}"/>
              </a:ext>
            </a:extLst>
          </p:cNvPr>
          <p:cNvGrpSpPr/>
          <p:nvPr/>
        </p:nvGrpSpPr>
        <p:grpSpPr>
          <a:xfrm>
            <a:off x="774565" y="2522483"/>
            <a:ext cx="3324468" cy="2194228"/>
            <a:chOff x="1702556" y="2024009"/>
            <a:chExt cx="4394553" cy="28811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940B6FD-4286-094C-B159-629BB2BB547C}"/>
                </a:ext>
              </a:extLst>
            </p:cNvPr>
            <p:cNvSpPr/>
            <p:nvPr/>
          </p:nvSpPr>
          <p:spPr>
            <a:xfrm>
              <a:off x="3328827" y="2024009"/>
              <a:ext cx="2075380" cy="1993187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6E228B-9129-AA40-B19D-CFA7EBCE05CD}"/>
                </a:ext>
              </a:extLst>
            </p:cNvPr>
            <p:cNvSpPr/>
            <p:nvPr/>
          </p:nvSpPr>
          <p:spPr>
            <a:xfrm>
              <a:off x="3234092" y="2864900"/>
              <a:ext cx="2075380" cy="1993187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D8AE61D-66F5-3C41-8FEF-B253314A56BC}"/>
                </a:ext>
              </a:extLst>
            </p:cNvPr>
            <p:cNvSpPr/>
            <p:nvPr/>
          </p:nvSpPr>
          <p:spPr>
            <a:xfrm>
              <a:off x="2706130" y="2729963"/>
              <a:ext cx="1285102" cy="113153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5EDC52-2694-8A4E-A916-A821D4FF925B}"/>
                </a:ext>
              </a:extLst>
            </p:cNvPr>
            <p:cNvSpPr txBox="1"/>
            <p:nvPr/>
          </p:nvSpPr>
          <p:spPr>
            <a:xfrm>
              <a:off x="4361935" y="2397212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2F33C9-C498-344C-A0CC-1C5D01671DB5}"/>
                </a:ext>
              </a:extLst>
            </p:cNvPr>
            <p:cNvSpPr txBox="1"/>
            <p:nvPr/>
          </p:nvSpPr>
          <p:spPr>
            <a:xfrm>
              <a:off x="1702556" y="4377378"/>
              <a:ext cx="11503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Other</a:t>
              </a:r>
              <a:r>
                <a:rPr lang="en-US" sz="1350" dirty="0"/>
                <a:t>: 60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E3BBEB-453D-904A-989B-2EB9CC5C5678}"/>
                </a:ext>
              </a:extLst>
            </p:cNvPr>
            <p:cNvSpPr txBox="1"/>
            <p:nvPr/>
          </p:nvSpPr>
          <p:spPr>
            <a:xfrm>
              <a:off x="3319663" y="2772095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23FC40-FCA6-7A43-93BD-6DF5193BFF61}"/>
                </a:ext>
              </a:extLst>
            </p:cNvPr>
            <p:cNvSpPr txBox="1"/>
            <p:nvPr/>
          </p:nvSpPr>
          <p:spPr>
            <a:xfrm>
              <a:off x="2834621" y="3126947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B0C167-5821-3C41-B3F5-CE2B0A791A34}"/>
                </a:ext>
              </a:extLst>
            </p:cNvPr>
            <p:cNvSpPr txBox="1"/>
            <p:nvPr/>
          </p:nvSpPr>
          <p:spPr>
            <a:xfrm>
              <a:off x="4062431" y="4184768"/>
              <a:ext cx="523769" cy="39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5F9599-D34C-FF42-8DC7-2EE45168F9E3}"/>
                </a:ext>
              </a:extLst>
            </p:cNvPr>
            <p:cNvSpPr txBox="1"/>
            <p:nvPr/>
          </p:nvSpPr>
          <p:spPr>
            <a:xfrm flipH="1">
              <a:off x="3510125" y="3159211"/>
              <a:ext cx="29261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BCDDD2-5505-5F42-9500-F90286E052C7}"/>
                </a:ext>
              </a:extLst>
            </p:cNvPr>
            <p:cNvSpPr txBox="1"/>
            <p:nvPr/>
          </p:nvSpPr>
          <p:spPr>
            <a:xfrm>
              <a:off x="3264547" y="3534294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4A4CEE-0C23-124C-BFED-0CF1F1C073A5}"/>
                </a:ext>
              </a:extLst>
            </p:cNvPr>
            <p:cNvSpPr txBox="1"/>
            <p:nvPr/>
          </p:nvSpPr>
          <p:spPr>
            <a:xfrm>
              <a:off x="4231648" y="3357595"/>
              <a:ext cx="48132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934B23-2048-234F-9D56-9615CC81C8E6}"/>
                </a:ext>
              </a:extLst>
            </p:cNvPr>
            <p:cNvSpPr txBox="1"/>
            <p:nvPr/>
          </p:nvSpPr>
          <p:spPr>
            <a:xfrm>
              <a:off x="1759303" y="2910017"/>
              <a:ext cx="110415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Infected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24280C-5550-5B44-96E7-4FA704A00277}"/>
                </a:ext>
              </a:extLst>
            </p:cNvPr>
            <p:cNvSpPr txBox="1"/>
            <p:nvPr/>
          </p:nvSpPr>
          <p:spPr>
            <a:xfrm>
              <a:off x="4982870" y="4505013"/>
              <a:ext cx="64804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DCT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0EA8A2-4BF8-9742-88D8-BD01E65A418C}"/>
                </a:ext>
              </a:extLst>
            </p:cNvPr>
            <p:cNvSpPr txBox="1"/>
            <p:nvPr/>
          </p:nvSpPr>
          <p:spPr>
            <a:xfrm>
              <a:off x="5305248" y="2275815"/>
              <a:ext cx="791861" cy="39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MCT</a:t>
              </a:r>
            </a:p>
          </p:txBody>
        </p:sp>
      </p:grpSp>
      <p:sp>
        <p:nvSpPr>
          <p:cNvPr id="21" name="Triangle 20">
            <a:extLst>
              <a:ext uri="{FF2B5EF4-FFF2-40B4-BE49-F238E27FC236}">
                <a16:creationId xmlns:a16="http://schemas.microsoft.com/office/drawing/2014/main" id="{94876482-B7B1-ED40-8A6C-31BAA1AC0E7D}"/>
              </a:ext>
            </a:extLst>
          </p:cNvPr>
          <p:cNvSpPr/>
          <p:nvPr/>
        </p:nvSpPr>
        <p:spPr>
          <a:xfrm>
            <a:off x="1921328" y="3579160"/>
            <a:ext cx="351362" cy="326090"/>
          </a:xfrm>
          <a:prstGeom prst="triangle">
            <a:avLst>
              <a:gd name="adj" fmla="val 32759"/>
            </a:avLst>
          </a:prstGeom>
          <a:solidFill>
            <a:srgbClr val="FF26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30A154-98E1-4B43-9B43-286EA0AC7025}"/>
              </a:ext>
            </a:extLst>
          </p:cNvPr>
          <p:cNvSpPr/>
          <p:nvPr/>
        </p:nvSpPr>
        <p:spPr>
          <a:xfrm rot="437412">
            <a:off x="2060493" y="3209407"/>
            <a:ext cx="1376784" cy="809788"/>
          </a:xfrm>
          <a:prstGeom prst="ellipse">
            <a:avLst/>
          </a:prstGeom>
          <a:solidFill>
            <a:srgbClr val="73FB79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24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344A-8B82-E141-96CA-F535A231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4F26-CB95-C844-9A00-85241EBA0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interesting legal questions (?):</a:t>
            </a:r>
          </a:p>
          <a:p>
            <a:pPr lvl="1"/>
            <a:r>
              <a:rPr lang="en-US" i="1" dirty="0"/>
              <a:t>Can law enforcement access or use contact-tracing information in any way?</a:t>
            </a:r>
          </a:p>
          <a:p>
            <a:pPr lvl="1"/>
            <a:r>
              <a:rPr lang="en-US" i="1" dirty="0"/>
              <a:t>Do we need to update laws concerning protection and sharing of medical data, for handling DCT data?</a:t>
            </a:r>
          </a:p>
          <a:p>
            <a:pPr lvl="1"/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86AE5-B9BE-2044-AFCE-23EC41FF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8C86B-4874-DD45-A9C6-5CD4B955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F978-9DD2-EC4D-9C65-70EB769D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90C4E-35D9-E847-A70F-86823BC37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Can/should app use be made </a:t>
            </a:r>
            <a:r>
              <a:rPr lang="en-US" b="1" i="1" dirty="0"/>
              <a:t>mandatory</a:t>
            </a:r>
            <a:r>
              <a:rPr lang="en-US" dirty="0"/>
              <a:t>? (e.g. for jurisdictions, services, businesses, schools??)</a:t>
            </a:r>
          </a:p>
          <a:p>
            <a:r>
              <a:rPr lang="en-US" dirty="0"/>
              <a:t>Tension between Public Health and Privacy: more information revealed to system may improve public health results, at a cost to privacy:</a:t>
            </a:r>
          </a:p>
          <a:p>
            <a:pPr lvl="1"/>
            <a:r>
              <a:rPr lang="en-US" dirty="0"/>
              <a:t>GPS data</a:t>
            </a:r>
          </a:p>
          <a:p>
            <a:pPr lvl="1"/>
            <a:r>
              <a:rPr lang="en-US" dirty="0"/>
              <a:t>“who infected me?”</a:t>
            </a:r>
          </a:p>
          <a:p>
            <a:r>
              <a:rPr lang="en-US" dirty="0"/>
              <a:t>Who decides policy: government or high-tech?</a:t>
            </a:r>
          </a:p>
          <a:p>
            <a:r>
              <a:rPr lang="en-US" dirty="0"/>
              <a:t>How/whether to turn off DCT when this pandemic is over?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2DE9E-3482-4A45-B3FB-0B196F7F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4355E-0622-DA47-91EA-8EA63381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1970-AAE6-4245-879F-50BA5325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703B1-44B3-AA4B-91DF-6D093808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818" y="2125266"/>
            <a:ext cx="78867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come a long ways since COVID-19 appeared, including:</a:t>
            </a:r>
          </a:p>
          <a:p>
            <a:pPr lvl="1"/>
            <a:r>
              <a:rPr lang="en-US" dirty="0"/>
              <a:t>Decentralized privacy-preserving protocols</a:t>
            </a:r>
          </a:p>
          <a:p>
            <a:pPr lvl="1"/>
            <a:r>
              <a:rPr lang="en-US" dirty="0"/>
              <a:t>Much better understanding of BT phenomenology</a:t>
            </a:r>
          </a:p>
          <a:p>
            <a:pPr lvl="1"/>
            <a:r>
              <a:rPr lang="en-US" dirty="0"/>
              <a:t>Apple-Google collaboration on AEN API</a:t>
            </a:r>
          </a:p>
          <a:p>
            <a:r>
              <a:rPr lang="en-US" dirty="0"/>
              <a:t>Yet there remain significant challenges:</a:t>
            </a:r>
          </a:p>
          <a:p>
            <a:pPr lvl="1"/>
            <a:r>
              <a:rPr lang="en-US" dirty="0"/>
              <a:t>Improving ranging accuracy</a:t>
            </a:r>
          </a:p>
          <a:p>
            <a:pPr lvl="1"/>
            <a:r>
              <a:rPr lang="en-US" dirty="0"/>
              <a:t>Dealing with fragmented nature of US health care</a:t>
            </a:r>
          </a:p>
          <a:p>
            <a:pPr lvl="1"/>
            <a:r>
              <a:rPr lang="en-US" dirty="0"/>
              <a:t>Achieving sufficient adoption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54F32-AB11-D248-BCB8-5FAD21C4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FEB8-EDAB-E045-9EB5-CB048ADF55B5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31506-07A3-D848-8660-97BBAADB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F0D4B0-0A3B-B041-828E-71C5CE8C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02D983-2B96-1C45-ABCE-369577436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(Disambiguation Page)</a:t>
            </a:r>
          </a:p>
          <a:p>
            <a:r>
              <a:rPr lang="en-US" dirty="0"/>
              <a:t>Manual Contact Tracing</a:t>
            </a:r>
          </a:p>
          <a:p>
            <a:r>
              <a:rPr lang="en-US" dirty="0"/>
              <a:t>Digital Contact Tracing</a:t>
            </a:r>
          </a:p>
          <a:p>
            <a:r>
              <a:rPr lang="en-US" dirty="0"/>
              <a:t>Ranging Accuracy – TC4TL (Too Close For Too Long)</a:t>
            </a:r>
          </a:p>
          <a:p>
            <a:r>
              <a:rPr lang="en-US" dirty="0"/>
              <a:t>Privacy</a:t>
            </a:r>
          </a:p>
          <a:p>
            <a:r>
              <a:rPr lang="en-US" dirty="0"/>
              <a:t>Integration with PH</a:t>
            </a:r>
          </a:p>
          <a:p>
            <a:r>
              <a:rPr lang="en-US" dirty="0"/>
              <a:t>Adoption</a:t>
            </a:r>
          </a:p>
          <a:p>
            <a:r>
              <a:rPr lang="en-US" dirty="0"/>
              <a:t>Effectiveness</a:t>
            </a:r>
          </a:p>
          <a:p>
            <a:r>
              <a:rPr lang="en-US" dirty="0"/>
              <a:t>Law</a:t>
            </a:r>
          </a:p>
          <a:p>
            <a:r>
              <a:rPr lang="en-US" dirty="0"/>
              <a:t>Policy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6B10A7-129A-8742-85BD-487B27FB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608-2BC3-C74A-A519-57973917F77E}" type="datetime1">
              <a:rPr lang="en-US" smtClean="0"/>
              <a:t>7/18/20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C28A9-D2D8-464E-B9F0-59210924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8266-591C-3D41-B83F-C62C2394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(Disambiguation Page)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3F36-A8E6-044E-969E-E791436AB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PACT (aka “PACT-East”) </a:t>
            </a:r>
            <a:r>
              <a:rPr lang="en-US" dirty="0">
                <a:solidFill>
                  <a:srgbClr val="FF0000"/>
                </a:solidFill>
              </a:rPr>
              <a:t>*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“</a:t>
            </a:r>
            <a:r>
              <a:rPr lang="en-US" b="1" dirty="0"/>
              <a:t>Private Automated Contact Tracing”</a:t>
            </a:r>
            <a:br>
              <a:rPr lang="en-US" dirty="0"/>
            </a:br>
            <a:r>
              <a:rPr lang="en-US" dirty="0">
                <a:hlinkClick r:id="rId2"/>
              </a:rPr>
              <a:t>http://pact.mit.edu/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PACT (aka “PACT-West”) </a:t>
            </a:r>
            <a:br>
              <a:rPr lang="en-US" dirty="0"/>
            </a:br>
            <a:r>
              <a:rPr lang="en-US" b="1" dirty="0"/>
              <a:t>“Privacy Sensitive Protocols and Mechanisms for Mobile Contact Tracing”</a:t>
            </a:r>
            <a:br>
              <a:rPr lang="en-US" b="1" dirty="0"/>
            </a:br>
            <a:r>
              <a:rPr lang="en-US" dirty="0">
                <a:hlinkClick r:id="rId3"/>
              </a:rPr>
              <a:t>https://arxiv.org/abs/2004.03544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F488-A60D-F84C-A6C8-78AB902C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66C8-B9D7-3A42-81F6-F3D7FD641F30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76283-A961-5D43-A1FB-5BB94CE1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1058-DBE1-ED44-8833-07F8EA21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Contact Tracing (MCT)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619CF-E181-6B43-8047-057425AF8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When a person (“index case”) tests positive, finding all or most of the people he may have exposed (“contacts”) is called </a:t>
            </a:r>
            <a:r>
              <a:rPr lang="en-US" i="1" dirty="0"/>
              <a:t>contact tracing.</a:t>
            </a:r>
          </a:p>
          <a:p>
            <a:r>
              <a:rPr lang="en-US" dirty="0"/>
              <a:t>Manual CT is based on interviews with the index case, and phone calls to contacts.</a:t>
            </a:r>
          </a:p>
          <a:p>
            <a:r>
              <a:rPr lang="en-US" dirty="0"/>
              <a:t>CT allows contacts to be quarantined, </a:t>
            </a:r>
            <a:br>
              <a:rPr lang="en-US" dirty="0"/>
            </a:br>
            <a:r>
              <a:rPr lang="en-US" dirty="0"/>
              <a:t>symptom-checked, and tested.</a:t>
            </a:r>
          </a:p>
          <a:p>
            <a:r>
              <a:rPr lang="en-US" dirty="0"/>
              <a:t>CT is a powerful method for “flattening </a:t>
            </a:r>
            <a:br>
              <a:rPr lang="en-US" dirty="0"/>
            </a:br>
            <a:r>
              <a:rPr lang="en-US" dirty="0"/>
              <a:t>the curve”, as it removes infectious </a:t>
            </a:r>
            <a:br>
              <a:rPr lang="en-US" dirty="0"/>
            </a:br>
            <a:r>
              <a:rPr lang="en-US" dirty="0"/>
              <a:t>people from circulation.</a:t>
            </a:r>
          </a:p>
          <a:p>
            <a:r>
              <a:rPr lang="en-US" dirty="0"/>
              <a:t>Classic method, used widely for many </a:t>
            </a:r>
            <a:br>
              <a:rPr lang="en-US" dirty="0"/>
            </a:br>
            <a:r>
              <a:rPr lang="en-US" dirty="0"/>
              <a:t>pandemics.</a:t>
            </a:r>
          </a:p>
          <a:p>
            <a:r>
              <a:rPr lang="en-US" dirty="0"/>
              <a:t>Limitations: </a:t>
            </a:r>
            <a:r>
              <a:rPr lang="en-US" i="1" dirty="0"/>
              <a:t>speed, compliance, and</a:t>
            </a:r>
            <a:r>
              <a:rPr lang="en-US" dirty="0"/>
              <a:t> </a:t>
            </a:r>
            <a:r>
              <a:rPr lang="en-US" i="1" dirty="0"/>
              <a:t>recall ability.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C23F7-5D3E-D64B-AA9E-0AA388B5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1AD2D-5B8B-7E40-85D3-3B68236B6DBD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65F9F-132E-6D4F-932D-FA118777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37A3C-8007-204C-96F8-836FFD99C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911" y="3212099"/>
            <a:ext cx="2385709" cy="15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D076-9A1B-1D4C-BCA3-CB3B5AD8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54" y="382227"/>
            <a:ext cx="7886700" cy="994172"/>
          </a:xfrm>
        </p:spPr>
        <p:txBody>
          <a:bodyPr/>
          <a:lstStyle/>
          <a:p>
            <a:r>
              <a:rPr lang="en-US" dirty="0"/>
              <a:t>Digital Contact Tracing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534C1-0ECB-8343-A5AB-ED7F38D50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5940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PACT protocol inspired by Apple “Find My” (taught by Yael </a:t>
            </a:r>
            <a:r>
              <a:rPr lang="en-US" dirty="0" err="1"/>
              <a:t>Kalai</a:t>
            </a:r>
            <a:r>
              <a:rPr lang="en-US" dirty="0"/>
              <a:t> and me in Spring 2020 security course)</a:t>
            </a:r>
          </a:p>
          <a:p>
            <a:r>
              <a:rPr lang="en-US" dirty="0"/>
              <a:t>Uses Bluetooth by Apple devices to sense proximity.</a:t>
            </a:r>
          </a:p>
          <a:p>
            <a:r>
              <a:rPr lang="en-US" dirty="0"/>
              <a:t>Phone broadcasts values; these change frequently for privacy protection.</a:t>
            </a:r>
          </a:p>
          <a:p>
            <a:r>
              <a:rPr lang="en-US" dirty="0"/>
              <a:t>Public DB allows owner to find “where lost phone was last seen” while protecting privacy.</a:t>
            </a:r>
          </a:p>
          <a:p>
            <a:r>
              <a:rPr lang="en-US" dirty="0"/>
              <a:t>PACT protocol is similar: phone broadcast changing “chirps”.</a:t>
            </a:r>
          </a:p>
          <a:p>
            <a:r>
              <a:rPr lang="en-US" dirty="0"/>
              <a:t>If owner tests positive, can upload to DB the seeds for generating chirps.</a:t>
            </a:r>
          </a:p>
          <a:p>
            <a:r>
              <a:rPr lang="en-US" dirty="0"/>
              <a:t>Others can check parties in a </a:t>
            </a:r>
            <a:r>
              <a:rPr lang="en-US" i="1" dirty="0"/>
              <a:t>decentralized </a:t>
            </a:r>
            <a:r>
              <a:rPr lang="en-US" dirty="0"/>
              <a:t>manner if they have heard chirps of infected.</a:t>
            </a:r>
          </a:p>
          <a:p>
            <a:r>
              <a:rPr lang="en-US" dirty="0"/>
              <a:t>Similar protocols developed concurrently: DP3T, TCN, …</a:t>
            </a:r>
          </a:p>
          <a:p>
            <a:r>
              <a:rPr lang="en-US" dirty="0"/>
              <a:t>Dozens of countries now rolling out such apps…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B7A4E-9582-6646-9779-41D7F72DE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7/20/20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5C6AE-93B5-1E47-8582-0781DE56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739CE-327A-9046-B631-81B7154F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591" y="386254"/>
            <a:ext cx="2131306" cy="13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5E90-6C79-7845-835E-C3647AB2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PACT (East)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48F30-6BC4-1A45-AFCE-A3BAB2EA2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PACT organized early March </a:t>
            </a:r>
          </a:p>
          <a:p>
            <a:r>
              <a:rPr lang="en-US" dirty="0"/>
              <a:t>Leadership:</a:t>
            </a:r>
          </a:p>
          <a:p>
            <a:pPr lvl="1"/>
            <a:r>
              <a:rPr lang="en-US" dirty="0"/>
              <a:t>MIT campus: me, Danny </a:t>
            </a:r>
            <a:r>
              <a:rPr lang="en-US" dirty="0" err="1"/>
              <a:t>Weitzner</a:t>
            </a:r>
            <a:endParaRPr lang="en-US" dirty="0"/>
          </a:p>
          <a:p>
            <a:pPr lvl="1"/>
            <a:r>
              <a:rPr lang="en-US" dirty="0"/>
              <a:t>MIT Lincoln Lab: Marc </a:t>
            </a:r>
            <a:r>
              <a:rPr lang="en-US" dirty="0" err="1"/>
              <a:t>Zissman</a:t>
            </a:r>
            <a:r>
              <a:rPr lang="en-US" dirty="0"/>
              <a:t>, Israel </a:t>
            </a:r>
            <a:r>
              <a:rPr lang="en-US" dirty="0" err="1"/>
              <a:t>Soibelman</a:t>
            </a:r>
            <a:endParaRPr lang="en-US" dirty="0"/>
          </a:p>
          <a:p>
            <a:pPr lvl="1"/>
            <a:r>
              <a:rPr lang="en-US" dirty="0"/>
              <a:t>MGH: Louise </a:t>
            </a:r>
            <a:r>
              <a:rPr lang="en-US" dirty="0" err="1"/>
              <a:t>Ivers</a:t>
            </a:r>
            <a:r>
              <a:rPr lang="en-US" dirty="0"/>
              <a:t> (Medical / Public-Health advisor)</a:t>
            </a:r>
          </a:p>
          <a:p>
            <a:r>
              <a:rPr lang="en-US" dirty="0"/>
              <a:t>Many organizations represented: MIT, MIT Lincoln Lab, MGH, Weizmann, BU, Brown, IBM, CMU, MITRE, Northeastern, Qualcomm, Sandia, …</a:t>
            </a:r>
          </a:p>
          <a:p>
            <a:r>
              <a:rPr lang="en-US" dirty="0"/>
              <a:t>&gt; 100 people (particularly strong on “layer 1” = BT ranging)</a:t>
            </a:r>
          </a:p>
          <a:p>
            <a:r>
              <a:rPr lang="en-US" dirty="0"/>
              <a:t>Strong relationships with other teams, </a:t>
            </a:r>
            <a:r>
              <a:rPr lang="en-US" dirty="0" err="1"/>
              <a:t>Apple|Google</a:t>
            </a:r>
            <a:r>
              <a:rPr lang="en-US" dirty="0"/>
              <a:t>, other vendors, jurisdictions, public health, …</a:t>
            </a:r>
          </a:p>
          <a:p>
            <a:r>
              <a:rPr lang="en-US" dirty="0"/>
              <a:t>PACT role: technology evaluator and advisor, not app developer;</a:t>
            </a:r>
            <a:br>
              <a:rPr lang="en-US" dirty="0"/>
            </a:br>
            <a:r>
              <a:rPr lang="en-US" dirty="0"/>
              <a:t>more interest in “helping good things happen” than “taking credit”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07C2-2DDC-6746-8E88-F19CA14C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686C6-EA50-6741-A6AF-89231E3A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9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813E4-5279-D848-973E-08283C09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25" y="555653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TC4TL Accuracy (Distance &amp; Time)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4E35-62CE-8D47-9E47-F8B7CCE05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CDC says “too close for too long” should be &lt; 6 feet for &gt; 15 minutes.</a:t>
            </a:r>
          </a:p>
          <a:p>
            <a:r>
              <a:rPr lang="en-US" dirty="0"/>
              <a:t>BT is for local </a:t>
            </a:r>
            <a:r>
              <a:rPr lang="en-US" i="1" dirty="0"/>
              <a:t>communications</a:t>
            </a:r>
            <a:r>
              <a:rPr lang="en-US" dirty="0"/>
              <a:t> (&lt;30m) -- can it be used for </a:t>
            </a:r>
            <a:r>
              <a:rPr lang="en-US" i="1" dirty="0"/>
              <a:t>ranging?</a:t>
            </a:r>
          </a:p>
          <a:p>
            <a:r>
              <a:rPr lang="en-US" dirty="0"/>
              <a:t>Received signal strength (RSSI) depends on:</a:t>
            </a:r>
          </a:p>
          <a:p>
            <a:pPr lvl="1"/>
            <a:r>
              <a:rPr lang="en-US" dirty="0"/>
              <a:t>Transmitter power</a:t>
            </a:r>
          </a:p>
          <a:p>
            <a:pPr lvl="1"/>
            <a:r>
              <a:rPr lang="en-US" dirty="0"/>
              <a:t>Phone orientation (carriage)</a:t>
            </a:r>
          </a:p>
          <a:p>
            <a:pPr lvl="1"/>
            <a:r>
              <a:rPr lang="en-US" dirty="0"/>
              <a:t>In-pocket / out-of-pocket</a:t>
            </a:r>
          </a:p>
          <a:p>
            <a:pPr lvl="1"/>
            <a:r>
              <a:rPr lang="en-US" dirty="0"/>
              <a:t>Indoors / Outdoors (multipath)</a:t>
            </a:r>
          </a:p>
          <a:p>
            <a:pPr lvl="1"/>
            <a:r>
              <a:rPr lang="en-US" dirty="0"/>
              <a:t>Intervening bags of water (bodies!) – but not intervening walls!</a:t>
            </a:r>
          </a:p>
          <a:p>
            <a:r>
              <a:rPr lang="en-US" dirty="0"/>
              <a:t>This may be the </a:t>
            </a:r>
            <a:r>
              <a:rPr lang="en-US" i="1" dirty="0"/>
              <a:t>biggest challenge </a:t>
            </a:r>
            <a:r>
              <a:rPr lang="en-US" dirty="0"/>
              <a:t>for BT-based contact tracing.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9C848-CD53-0C4B-9F72-436CB17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28433-93C4-7B4A-94E7-16153A59D3E7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16B67-AC58-814F-90C4-1E5CFEC3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B8D027-C088-8C41-9C6E-890DF297FF08}"/>
              </a:ext>
            </a:extLst>
          </p:cNvPr>
          <p:cNvGrpSpPr/>
          <p:nvPr/>
        </p:nvGrpSpPr>
        <p:grpSpPr>
          <a:xfrm>
            <a:off x="6325411" y="2898425"/>
            <a:ext cx="2283569" cy="1807884"/>
            <a:chOff x="205956" y="2710763"/>
            <a:chExt cx="1730851" cy="13024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B1C552-F461-DD45-B58D-059063812306}"/>
                </a:ext>
              </a:extLst>
            </p:cNvPr>
            <p:cNvGrpSpPr/>
            <p:nvPr/>
          </p:nvGrpSpPr>
          <p:grpSpPr>
            <a:xfrm>
              <a:off x="548355" y="3688469"/>
              <a:ext cx="1031345" cy="177818"/>
              <a:chOff x="1012223" y="4783873"/>
              <a:chExt cx="1131849" cy="1951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D0F50E-18DB-9242-8911-E85A15A83AD6}"/>
                  </a:ext>
                </a:extLst>
              </p:cNvPr>
              <p:cNvSpPr/>
              <p:nvPr/>
            </p:nvSpPr>
            <p:spPr>
              <a:xfrm>
                <a:off x="1012223" y="4783873"/>
                <a:ext cx="1131849" cy="19514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21D9DEE-C51D-F840-9D31-2C9178FA9093}"/>
                  </a:ext>
                </a:extLst>
              </p:cNvPr>
              <p:cNvCxnSpPr/>
              <p:nvPr/>
            </p:nvCxnSpPr>
            <p:spPr>
              <a:xfrm>
                <a:off x="1043145" y="4881446"/>
                <a:ext cx="10698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A68288-3CBE-3047-BE5B-BE4E3A4EF027}"/>
                </a:ext>
              </a:extLst>
            </p:cNvPr>
            <p:cNvSpPr txBox="1"/>
            <p:nvPr/>
          </p:nvSpPr>
          <p:spPr>
            <a:xfrm>
              <a:off x="814222" y="3107268"/>
              <a:ext cx="499612" cy="141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dirty="0" err="1"/>
                <a:t>Approx</a:t>
              </a:r>
              <a:r>
                <a:rPr lang="en-US" sz="675" dirty="0"/>
                <a:t> 6 feet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E5921-2CF6-E947-8DF7-0604E7AD9EA4}"/>
                </a:ext>
              </a:extLst>
            </p:cNvPr>
            <p:cNvSpPr txBox="1"/>
            <p:nvPr/>
          </p:nvSpPr>
          <p:spPr>
            <a:xfrm>
              <a:off x="342979" y="2710763"/>
              <a:ext cx="300350" cy="232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b="1" dirty="0"/>
                <a:t>Chirp</a:t>
              </a:r>
              <a:br>
                <a:rPr lang="en-US" sz="750" b="1" dirty="0"/>
              </a:br>
              <a:r>
                <a:rPr lang="en-US" sz="750" b="1" dirty="0"/>
                <a:t>Log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2059B3-9A2D-D547-A3EA-F4A191BA82FC}"/>
                </a:ext>
              </a:extLst>
            </p:cNvPr>
            <p:cNvSpPr txBox="1"/>
            <p:nvPr/>
          </p:nvSpPr>
          <p:spPr>
            <a:xfrm>
              <a:off x="1519468" y="2712431"/>
              <a:ext cx="300350" cy="232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b="1" dirty="0"/>
                <a:t>Chirp</a:t>
              </a:r>
              <a:br>
                <a:rPr lang="en-US" sz="750" b="1" dirty="0"/>
              </a:br>
              <a:r>
                <a:rPr lang="en-US" sz="750" b="1" dirty="0"/>
                <a:t>Log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38E4D2-E8B4-A74A-91C7-D836AFB62E28}"/>
                </a:ext>
              </a:extLst>
            </p:cNvPr>
            <p:cNvCxnSpPr/>
            <p:nvPr/>
          </p:nvCxnSpPr>
          <p:spPr>
            <a:xfrm>
              <a:off x="730745" y="3346024"/>
              <a:ext cx="666564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4840F6-0706-FE4B-A0AD-82098538684B}"/>
                </a:ext>
              </a:extLst>
            </p:cNvPr>
            <p:cNvSpPr txBox="1"/>
            <p:nvPr/>
          </p:nvSpPr>
          <p:spPr>
            <a:xfrm>
              <a:off x="862823" y="3341838"/>
              <a:ext cx="402412" cy="21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dirty="0"/>
                <a:t>Bluetooth</a:t>
              </a:r>
            </a:p>
            <a:p>
              <a:pPr algn="ctr"/>
              <a:r>
                <a:rPr lang="en-US" sz="675" dirty="0"/>
                <a:t>Chirp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DFDC93-F4FE-E54E-B568-B3F3EF8A3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2" r="62502" b="64189"/>
            <a:stretch/>
          </p:blipFill>
          <p:spPr>
            <a:xfrm>
              <a:off x="563352" y="3172710"/>
              <a:ext cx="162135" cy="2766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B5DA66-482C-6149-8707-926A77C5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430" y="3116386"/>
              <a:ext cx="581377" cy="708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3FA7DA-A00C-C747-90EA-45D3F363A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2" r="62502" b="64189"/>
            <a:stretch/>
          </p:blipFill>
          <p:spPr>
            <a:xfrm flipH="1">
              <a:off x="1392824" y="3172710"/>
              <a:ext cx="162135" cy="27664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EAC276-0247-6249-BE9C-7BBBAC5AC0E8}"/>
                </a:ext>
              </a:extLst>
            </p:cNvPr>
            <p:cNvSpPr txBox="1"/>
            <p:nvPr/>
          </p:nvSpPr>
          <p:spPr>
            <a:xfrm>
              <a:off x="888163" y="3721876"/>
              <a:ext cx="368391" cy="291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br>
                <a:rPr lang="en-US" sz="675" dirty="0"/>
              </a:br>
              <a:r>
                <a:rPr lang="en-US" sz="675" dirty="0"/>
                <a:t>Contact </a:t>
              </a:r>
              <a:br>
                <a:rPr lang="en-US" sz="675" dirty="0"/>
              </a:br>
              <a:r>
                <a:rPr lang="en-US" sz="675" dirty="0"/>
                <a:t>Distance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5BDB95-F16B-BB4B-9660-CE6F1CDF7A0F}"/>
                </a:ext>
              </a:extLst>
            </p:cNvPr>
            <p:cNvSpPr txBox="1"/>
            <p:nvPr/>
          </p:nvSpPr>
          <p:spPr>
            <a:xfrm>
              <a:off x="333142" y="3813681"/>
              <a:ext cx="272406" cy="199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i="1" dirty="0"/>
                <a:t>Index</a:t>
              </a:r>
              <a:br>
                <a:rPr lang="en-US" sz="600" b="1" i="1" dirty="0"/>
              </a:br>
              <a:r>
                <a:rPr lang="en-US" sz="600" b="1" i="1" dirty="0"/>
                <a:t>Case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8C2928-F1CB-6C40-8660-B23680D24491}"/>
                </a:ext>
              </a:extLst>
            </p:cNvPr>
            <p:cNvSpPr txBox="1"/>
            <p:nvPr/>
          </p:nvSpPr>
          <p:spPr>
            <a:xfrm>
              <a:off x="1513089" y="3813681"/>
              <a:ext cx="327081" cy="133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i="1" dirty="0"/>
                <a:t>Contact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C67E36-3B67-A24D-9D25-5DA82C98F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56" y="3111378"/>
              <a:ext cx="585489" cy="713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4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996D-9CD4-2140-88E9-9759BEF5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TC4TL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EE1F1-99CA-1840-BAE4-9CAF414F6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Getting sufficient samples </a:t>
            </a:r>
            <a:br>
              <a:rPr lang="en-US" dirty="0"/>
            </a:br>
            <a:r>
              <a:rPr lang="en-US" dirty="0"/>
              <a:t>can also be dicey (battery drain!)</a:t>
            </a:r>
          </a:p>
          <a:p>
            <a:r>
              <a:rPr lang="en-US" dirty="0"/>
              <a:t>MIT LL has put incredible effort into BT phenomenology</a:t>
            </a:r>
          </a:p>
          <a:p>
            <a:pPr lvl="1"/>
            <a:r>
              <a:rPr lang="en-US" dirty="0"/>
              <a:t>Paper by Gary </a:t>
            </a:r>
            <a:r>
              <a:rPr lang="en-US" dirty="0" err="1"/>
              <a:t>Hatke</a:t>
            </a:r>
            <a:r>
              <a:rPr lang="en-US" dirty="0"/>
              <a:t> et al. on </a:t>
            </a:r>
            <a:r>
              <a:rPr lang="en-US" dirty="0" err="1"/>
              <a:t>arXiv</a:t>
            </a:r>
            <a:r>
              <a:rPr lang="en-US" dirty="0"/>
              <a:t> gives details </a:t>
            </a:r>
            <a:br>
              <a:rPr lang="en-US" dirty="0"/>
            </a:br>
            <a:r>
              <a:rPr lang="en-US" dirty="0">
                <a:hlinkClick r:id="rId2"/>
              </a:rPr>
              <a:t>https://arxiv.org/abs/2006.15711</a:t>
            </a:r>
            <a:r>
              <a:rPr lang="en-US" dirty="0"/>
              <a:t> (June 30, 2020)</a:t>
            </a:r>
          </a:p>
          <a:p>
            <a:r>
              <a:rPr lang="en-US" dirty="0"/>
              <a:t>Data Collection Coalition – collects BT ranging data</a:t>
            </a:r>
          </a:p>
          <a:p>
            <a:r>
              <a:rPr lang="en-US" dirty="0"/>
              <a:t>NIST challenge applying ML to TC4TL: </a:t>
            </a:r>
            <a:br>
              <a:rPr lang="en-US" dirty="0"/>
            </a:br>
            <a:r>
              <a:rPr lang="en-US" dirty="0">
                <a:hlinkClick r:id="rId3"/>
              </a:rPr>
              <a:t>https://www.nist.gov/itl/iad/mig/nist-tc4tl-challenge</a:t>
            </a:r>
            <a:endParaRPr lang="en-US" dirty="0"/>
          </a:p>
          <a:p>
            <a:r>
              <a:rPr lang="en-US" dirty="0"/>
              <a:t>PACT also exploring fixed beacons, </a:t>
            </a:r>
            <a:br>
              <a:rPr lang="en-US" dirty="0"/>
            </a:br>
            <a:r>
              <a:rPr lang="en-US" dirty="0"/>
              <a:t>wearables, ultrasound, UWB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31B5-A8A0-8140-9B34-649D0319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06BF2-A497-D649-A0EB-C92E7D0F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F9885-A971-B44D-80D2-35073844B4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/>
        </p:blipFill>
        <p:spPr>
          <a:xfrm rot="5400000">
            <a:off x="5504232" y="423816"/>
            <a:ext cx="2469463" cy="18776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6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882D-095C-D045-92FB-3D26363A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56A64-02A2-0649-9A9C-B5CAAACA5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No data leaves phone without user consent.</a:t>
            </a:r>
          </a:p>
          <a:p>
            <a:r>
              <a:rPr lang="en-US" dirty="0"/>
              <a:t>No usage of GPS location.</a:t>
            </a:r>
          </a:p>
          <a:p>
            <a:r>
              <a:rPr lang="en-US" dirty="0"/>
              <a:t>Phone broadcasts changing pseudorandom “chirps”, so no tracking.</a:t>
            </a:r>
          </a:p>
          <a:p>
            <a:r>
              <a:rPr lang="en-US" dirty="0"/>
              <a:t>Phone records “chirps it has heard”</a:t>
            </a:r>
          </a:p>
          <a:p>
            <a:r>
              <a:rPr lang="en-US" dirty="0"/>
              <a:t>Infected users (who test positive) may post seeds for their chirps.</a:t>
            </a:r>
          </a:p>
          <a:p>
            <a:r>
              <a:rPr lang="en-US" dirty="0"/>
              <a:t>Phone matches (locally!) against posted DB of “infected chirp seeds”</a:t>
            </a:r>
          </a:p>
          <a:p>
            <a:pPr lvl="1"/>
            <a:r>
              <a:rPr lang="en-US" dirty="0"/>
              <a:t>No need for central DB to store sensitive personal information</a:t>
            </a:r>
          </a:p>
          <a:p>
            <a:r>
              <a:rPr lang="en-US" dirty="0"/>
              <a:t>Match causes user to be alerted (stay-at-home, watch symptoms, test!)</a:t>
            </a:r>
          </a:p>
          <a:p>
            <a:r>
              <a:rPr lang="en-US" dirty="0"/>
              <a:t>Extensions exist for dealing with replay &amp; relay attacks.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D2A3-DFA4-C141-88C0-0A05FBB6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75F71-966D-7A4C-B97D-7E55F7273733}" type="datetime1">
              <a:rPr lang="en-US" smtClean="0"/>
              <a:t>7/18/20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4F19E-E71E-444E-AEE4-2BDCDDAF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0ED9-8BBA-E144-B650-0450F372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793" y="463028"/>
            <a:ext cx="1429324" cy="166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6832</TotalTime>
  <Words>1308</Words>
  <Application>Microsoft Macintosh PowerPoint</Application>
  <PresentationFormat>On-screen Show (4:3)</PresentationFormat>
  <Paragraphs>169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Perspectives on Digital Contact Tracing</vt:lpstr>
      <vt:lpstr>Outline</vt:lpstr>
      <vt:lpstr>(Disambiguation Page)</vt:lpstr>
      <vt:lpstr>Manual Contact Tracing (MCT)</vt:lpstr>
      <vt:lpstr>Digital Contact Tracing </vt:lpstr>
      <vt:lpstr>PACT (East) team</vt:lpstr>
      <vt:lpstr>TC4TL Accuracy (Distance &amp; Time) </vt:lpstr>
      <vt:lpstr>TC4TL (Cont.)</vt:lpstr>
      <vt:lpstr>Privacy </vt:lpstr>
      <vt:lpstr>Integration with Public Health</vt:lpstr>
      <vt:lpstr>Adoption can be a challenge </vt:lpstr>
      <vt:lpstr>Effectiveness</vt:lpstr>
      <vt:lpstr>Venn Diagram</vt:lpstr>
      <vt:lpstr>Law</vt:lpstr>
      <vt:lpstr>Policy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PACT</dc:title>
  <dc:creator>Ronald L Rivest</dc:creator>
  <cp:lastModifiedBy>Ronald L Rivest</cp:lastModifiedBy>
  <cp:revision>50</cp:revision>
  <dcterms:created xsi:type="dcterms:W3CDTF">2020-06-27T22:20:18Z</dcterms:created>
  <dcterms:modified xsi:type="dcterms:W3CDTF">2020-07-20T14:53:57Z</dcterms:modified>
</cp:coreProperties>
</file>