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C8DFF-A385-48A0-BC81-468BF8C580A3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7729-F977-447A-8CAA-787184F14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4732-AF99-4B5D-A696-83FADF006196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06F8-DEB3-425F-8CC0-70234EC5D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3A2D1-43A5-4CD1-9524-B6D60D7BED47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1224-3CDC-4A92-B81B-5A708B254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7B74-3C13-4EF0-B94A-7C8FB15C6CA2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2EE5-A1A7-455A-8D6F-E441EA162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B9E6E-410B-4036-A7F7-36E3B56FFC35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45BD0-36FB-4876-A52D-EC1E530E5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8EF7-1213-49AD-85B2-5F4D30EC986A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1F54E-FA7E-47F4-902C-2E45A44DF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EE82-3FCE-4280-8F02-A3719356BB5A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83E7-6730-426F-BC66-9A539FF52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1487-D907-45CC-B364-C42AC1204AD6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667E-7870-40EC-9BEA-2B57FFA4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F77E-8A2D-4D96-950F-5CBECD1E0EB6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D2630-5314-4CFE-98C5-CDD8C878E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1F905-FAD3-4B96-96FD-659CED352922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808C-3EBB-4E79-865A-C6B2F3FA3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D6D1-9B0F-4403-AB21-06F51293D0C1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F8AB-F6BC-408E-9173-1C3455F4F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21ABC3-B98C-4284-A43A-8A312723FA89}" type="datetimeFigureOut">
              <a:rPr lang="en-US"/>
              <a:pPr>
                <a:defRPr/>
              </a:pPr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4EB99A-EAC4-4A9C-826B-255C95DA0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“Taint” Leakage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Ron Rivest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Crypto in the Clouds Workshop, MIT Rump Session Talk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August 4,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Taint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Common term in software security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Any external input is </a:t>
            </a:r>
            <a:r>
              <a:rPr lang="en-US" i="1" dirty="0" smtClean="0">
                <a:solidFill>
                  <a:srgbClr val="FF0000"/>
                </a:solidFill>
              </a:rPr>
              <a:t>tainted</a:t>
            </a:r>
            <a:r>
              <a:rPr lang="en-US" i="1" dirty="0" smtClean="0"/>
              <a:t>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computation with a </a:t>
            </a:r>
            <a:r>
              <a:rPr lang="en-US" dirty="0" smtClean="0">
                <a:solidFill>
                  <a:srgbClr val="FF0000"/>
                </a:solidFill>
              </a:rPr>
              <a:t>tainted</a:t>
            </a:r>
            <a:r>
              <a:rPr lang="en-US" dirty="0" smtClean="0"/>
              <a:t> input produces </a:t>
            </a:r>
            <a:r>
              <a:rPr lang="en-US" i="1" dirty="0" smtClean="0">
                <a:solidFill>
                  <a:srgbClr val="FF0000"/>
                </a:solidFill>
              </a:rPr>
              <a:t>tainted</a:t>
            </a:r>
            <a:r>
              <a:rPr lang="en-US" i="1" dirty="0" smtClean="0"/>
              <a:t> output.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Think </a:t>
            </a:r>
            <a:r>
              <a:rPr lang="en-US" i="1" dirty="0" smtClean="0">
                <a:solidFill>
                  <a:srgbClr val="FF0000"/>
                </a:solidFill>
              </a:rPr>
              <a:t>tainted = “controllable” by adversary</a:t>
            </a:r>
            <a:endParaRPr lang="en-US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/>
              <a:t>Untainted</a:t>
            </a:r>
            <a:r>
              <a:rPr lang="en-US" dirty="0" smtClean="0"/>
              <a:t> values are  private inputs, random values you generate, and functions of untainted values.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E.g. what values in browser depend on user input?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“Taint Leakage Model”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Only computations </a:t>
            </a:r>
            <a:r>
              <a:rPr lang="en-US" i="1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tainted</a:t>
            </a:r>
            <a:r>
              <a:rPr lang="en-US" i="1" dirty="0" smtClean="0"/>
              <a:t> inputs</a:t>
            </a:r>
            <a:r>
              <a:rPr lang="en-US" dirty="0" smtClean="0"/>
              <a:t> leak information.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Adversary learns output and </a:t>
            </a:r>
            <a:r>
              <a:rPr lang="en-US" i="1" dirty="0" smtClean="0"/>
              <a:t>all </a:t>
            </a:r>
            <a:r>
              <a:rPr lang="en-US" dirty="0" smtClean="0"/>
              <a:t>inputs (even untainted ones) </a:t>
            </a:r>
            <a:br>
              <a:rPr lang="en-US" dirty="0" smtClean="0"/>
            </a:br>
            <a:r>
              <a:rPr lang="en-US" dirty="0" smtClean="0"/>
              <a:t>of a computation with a tainted input.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Define a valued as  </a:t>
            </a:r>
            <a:r>
              <a:rPr lang="en-US" i="1" dirty="0" smtClean="0">
                <a:solidFill>
                  <a:srgbClr val="9A0BFF"/>
                </a:solidFill>
              </a:rPr>
              <a:t>spoiled </a:t>
            </a:r>
            <a:r>
              <a:rPr lang="en-US" i="1" dirty="0" smtClean="0"/>
              <a:t> </a:t>
            </a:r>
            <a:r>
              <a:rPr lang="en-US" dirty="0" smtClean="0"/>
              <a:t>if it is untainted but </a:t>
            </a:r>
            <a:br>
              <a:rPr lang="en-US" dirty="0" smtClean="0"/>
            </a:br>
            <a:r>
              <a:rPr lang="en-US" dirty="0" smtClean="0"/>
              <a:t>input to a computation with a tainted input.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Examples:  </a:t>
            </a:r>
            <a:r>
              <a:rPr lang="en-US" dirty="0" smtClean="0">
                <a:solidFill>
                  <a:srgbClr val="FF0000"/>
                </a:solidFill>
              </a:rPr>
              <a:t>tainted values in red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9A0BFF"/>
                </a:solidFill>
              </a:rPr>
              <a:t>spoiled values in purple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clean values in black (untainted and unspoiled)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/>
              <a:t> </a:t>
            </a:r>
            <a:r>
              <a:rPr lang="en-US" i="1" dirty="0" err="1" smtClean="0"/>
              <a:t>z</a:t>
            </a:r>
            <a:r>
              <a:rPr lang="en-US" i="1" dirty="0" smtClean="0"/>
              <a:t> = </a:t>
            </a:r>
            <a:r>
              <a:rPr lang="en-US" i="1" dirty="0" err="1" smtClean="0"/>
              <a:t>f(x,y</a:t>
            </a:r>
            <a:r>
              <a:rPr lang="en-US" i="1" dirty="0" smtClean="0"/>
              <a:t>)	</a:t>
            </a:r>
            <a:r>
              <a:rPr lang="en-US" dirty="0" smtClean="0"/>
              <a:t>No leakage; clean inputs gives clean outputs</a:t>
            </a:r>
            <a:endParaRPr lang="en-US" i="1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z</a:t>
            </a:r>
            <a:r>
              <a:rPr lang="en-US" i="1" dirty="0" smtClean="0"/>
              <a:t> = </a:t>
            </a:r>
            <a:r>
              <a:rPr lang="en-US" i="1" dirty="0" err="1" smtClean="0"/>
              <a:t>f(</a:t>
            </a:r>
            <a:r>
              <a:rPr lang="en-US" i="1" dirty="0" err="1" smtClean="0">
                <a:solidFill>
                  <a:srgbClr val="FF0000"/>
                </a:solidFill>
              </a:rPr>
              <a:t>x</a:t>
            </a:r>
            <a:r>
              <a:rPr lang="en-US" i="1" dirty="0" err="1" smtClean="0"/>
              <a:t>,</a:t>
            </a:r>
            <a:r>
              <a:rPr lang="en-US" i="1" dirty="0" err="1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)     </a:t>
            </a:r>
            <a:r>
              <a:rPr lang="en-US" i="1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tainted</a:t>
            </a:r>
            <a:r>
              <a:rPr lang="en-US" dirty="0" smtClean="0"/>
              <a:t> so  </a:t>
            </a:r>
            <a:r>
              <a:rPr lang="en-US" i="1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 tainted  </a:t>
            </a:r>
            <a:r>
              <a:rPr lang="en-US" dirty="0" smtClean="0"/>
              <a:t>&amp; </a:t>
            </a:r>
            <a:r>
              <a:rPr lang="en-US" i="1" dirty="0" err="1" smtClean="0">
                <a:solidFill>
                  <a:srgbClr val="9A0BFF"/>
                </a:solidFill>
              </a:rPr>
              <a:t>y</a:t>
            </a:r>
            <a:r>
              <a:rPr lang="en-US" dirty="0" smtClean="0">
                <a:solidFill>
                  <a:srgbClr val="9A0BFF"/>
                </a:solidFill>
              </a:rPr>
              <a:t> spoiled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f(x</a:t>
            </a:r>
            <a:r>
              <a:rPr lang="en-US" dirty="0" err="1" smtClean="0">
                <a:solidFill>
                  <a:srgbClr val="9A0BFF"/>
                </a:solidFill>
              </a:rPr>
              <a:t>,y</a:t>
            </a:r>
            <a:r>
              <a:rPr lang="en-US" dirty="0" smtClean="0"/>
              <a:t>)     </a:t>
            </a:r>
            <a:r>
              <a:rPr lang="en-US" dirty="0" err="1" smtClean="0"/>
              <a:t>x</a:t>
            </a:r>
            <a:r>
              <a:rPr lang="en-US" dirty="0" smtClean="0"/>
              <a:t> clean &amp; </a:t>
            </a:r>
            <a:r>
              <a:rPr lang="en-US" dirty="0" err="1" smtClean="0">
                <a:solidFill>
                  <a:srgbClr val="9A0BFF"/>
                </a:solidFill>
              </a:rPr>
              <a:t>y</a:t>
            </a:r>
            <a:r>
              <a:rPr lang="en-US" dirty="0" smtClean="0">
                <a:solidFill>
                  <a:srgbClr val="9A0BFF"/>
                </a:solidFill>
              </a:rPr>
              <a:t> spoiled </a:t>
            </a:r>
            <a:r>
              <a:rPr lang="en-US" dirty="0" smtClean="0"/>
              <a:t>so </a:t>
            </a:r>
            <a:r>
              <a:rPr lang="en-US" dirty="0" err="1" smtClean="0"/>
              <a:t>z</a:t>
            </a:r>
            <a:r>
              <a:rPr lang="en-US" dirty="0" smtClean="0"/>
              <a:t> clean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Leakable</a:t>
            </a:r>
            <a:r>
              <a:rPr lang="en-US" dirty="0" smtClean="0">
                <a:solidFill>
                  <a:srgbClr val="9A0BFF"/>
                </a:solidFill>
              </a:rPr>
              <a:t> </a:t>
            </a:r>
            <a:r>
              <a:rPr lang="en-US" dirty="0" smtClean="0"/>
              <a:t> iff  </a:t>
            </a:r>
            <a:r>
              <a:rPr lang="en-US" dirty="0" smtClean="0">
                <a:solidFill>
                  <a:srgbClr val="FF0000"/>
                </a:solidFill>
              </a:rPr>
              <a:t>tainted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9A0BFF"/>
                </a:solidFill>
              </a:rPr>
              <a:t>spoiled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Adversary can learn all </a:t>
            </a:r>
            <a:r>
              <a:rPr lang="en-US" dirty="0" smtClean="0">
                <a:solidFill>
                  <a:srgbClr val="FF0000"/>
                </a:solidFill>
              </a:rPr>
              <a:t>tainted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A0BFF"/>
                </a:solidFill>
              </a:rPr>
              <a:t>spoiled</a:t>
            </a:r>
            <a:r>
              <a:rPr lang="en-US" dirty="0" smtClean="0"/>
              <a:t> values.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Leakage may be </a:t>
            </a:r>
            <a:r>
              <a:rPr lang="en-US" i="1" dirty="0" smtClean="0"/>
              <a:t>unbounded </a:t>
            </a:r>
            <a:r>
              <a:rPr lang="en-US" dirty="0" smtClean="0"/>
              <a:t>or</a:t>
            </a:r>
            <a:r>
              <a:rPr lang="en-US" i="1" dirty="0" smtClean="0"/>
              <a:t> bounded.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i="1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8220075" y="3794125"/>
            <a:ext cx="503238" cy="5016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rot="5400000" flipH="1" flipV="1">
            <a:off x="8106569" y="4336256"/>
            <a:ext cx="300038" cy="730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8593137" y="4275138"/>
            <a:ext cx="269875" cy="171450"/>
          </a:xfrm>
          <a:prstGeom prst="straightConnector1">
            <a:avLst/>
          </a:prstGeom>
          <a:ln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8330406" y="3658394"/>
            <a:ext cx="26987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8058150" y="4375150"/>
            <a:ext cx="465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5368" name="TextBox 15"/>
          <p:cNvSpPr txBox="1">
            <a:spLocks noChangeArrowheads="1"/>
          </p:cNvSpPr>
          <p:nvPr/>
        </p:nvSpPr>
        <p:spPr bwMode="auto">
          <a:xfrm>
            <a:off x="8710613" y="4364038"/>
            <a:ext cx="4683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9A0BFF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5369" name="TextBox 16"/>
          <p:cNvSpPr txBox="1">
            <a:spLocks noChangeArrowheads="1"/>
          </p:cNvSpPr>
          <p:nvPr/>
        </p:nvSpPr>
        <p:spPr bwMode="auto">
          <a:xfrm>
            <a:off x="8281988" y="3021013"/>
            <a:ext cx="446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  <a:latin typeface="Calibri" pitchFamily="34" charset="0"/>
              </a:rPr>
              <a:t>z</a:t>
            </a:r>
          </a:p>
        </p:txBody>
      </p:sp>
      <p:sp>
        <p:nvSpPr>
          <p:cNvPr id="15370" name="TextBox 17"/>
          <p:cNvSpPr txBox="1">
            <a:spLocks noChangeArrowheads="1"/>
          </p:cNvSpPr>
          <p:nvPr/>
        </p:nvSpPr>
        <p:spPr bwMode="auto">
          <a:xfrm>
            <a:off x="8313738" y="3684588"/>
            <a:ext cx="425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f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8234363" y="5630863"/>
            <a:ext cx="503237" cy="5016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endCxn id="12" idx="3"/>
          </p:cNvCxnSpPr>
          <p:nvPr/>
        </p:nvCxnSpPr>
        <p:spPr>
          <a:xfrm rot="5400000" flipH="1" flipV="1">
            <a:off x="8120857" y="6172994"/>
            <a:ext cx="300037" cy="730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8607425" y="6111876"/>
            <a:ext cx="269875" cy="171450"/>
          </a:xfrm>
          <a:prstGeom prst="straightConnector1">
            <a:avLst/>
          </a:prstGeom>
          <a:ln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8346281" y="5495132"/>
            <a:ext cx="26987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5" name="TextBox 20"/>
          <p:cNvSpPr txBox="1">
            <a:spLocks noChangeArrowheads="1"/>
          </p:cNvSpPr>
          <p:nvPr/>
        </p:nvSpPr>
        <p:spPr bwMode="auto">
          <a:xfrm>
            <a:off x="8072438" y="6211888"/>
            <a:ext cx="465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x</a:t>
            </a:r>
          </a:p>
        </p:txBody>
      </p:sp>
      <p:sp>
        <p:nvSpPr>
          <p:cNvPr id="15376" name="TextBox 21"/>
          <p:cNvSpPr txBox="1">
            <a:spLocks noChangeArrowheads="1"/>
          </p:cNvSpPr>
          <p:nvPr/>
        </p:nvSpPr>
        <p:spPr bwMode="auto">
          <a:xfrm>
            <a:off x="8724900" y="6200775"/>
            <a:ext cx="4683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9A0BFF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5377" name="TextBox 22"/>
          <p:cNvSpPr txBox="1">
            <a:spLocks noChangeArrowheads="1"/>
          </p:cNvSpPr>
          <p:nvPr/>
        </p:nvSpPr>
        <p:spPr bwMode="auto">
          <a:xfrm>
            <a:off x="8267700" y="4857750"/>
            <a:ext cx="447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z</a:t>
            </a:r>
          </a:p>
        </p:txBody>
      </p:sp>
      <p:sp>
        <p:nvSpPr>
          <p:cNvPr id="15378" name="TextBox 23"/>
          <p:cNvSpPr txBox="1">
            <a:spLocks noChangeArrowheads="1"/>
          </p:cNvSpPr>
          <p:nvPr/>
        </p:nvSpPr>
        <p:spPr bwMode="auto">
          <a:xfrm>
            <a:off x="8328025" y="5521325"/>
            <a:ext cx="4254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f</a:t>
            </a: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8234363" y="1916113"/>
            <a:ext cx="503237" cy="5032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6" name="Straight Arrow Connector 25"/>
          <p:cNvCxnSpPr>
            <a:endCxn id="25" idx="3"/>
          </p:cNvCxnSpPr>
          <p:nvPr/>
        </p:nvCxnSpPr>
        <p:spPr>
          <a:xfrm rot="5400000" flipH="1" flipV="1">
            <a:off x="8120857" y="2459831"/>
            <a:ext cx="300038" cy="730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8607425" y="2398713"/>
            <a:ext cx="269875" cy="171450"/>
          </a:xfrm>
          <a:prstGeom prst="straightConnector1">
            <a:avLst/>
          </a:prstGeom>
          <a:ln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8346281" y="1781969"/>
            <a:ext cx="26987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3" name="TextBox 28"/>
          <p:cNvSpPr txBox="1">
            <a:spLocks noChangeArrowheads="1"/>
          </p:cNvSpPr>
          <p:nvPr/>
        </p:nvSpPr>
        <p:spPr bwMode="auto">
          <a:xfrm>
            <a:off x="8072438" y="2497138"/>
            <a:ext cx="465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x</a:t>
            </a:r>
          </a:p>
        </p:txBody>
      </p:sp>
      <p:sp>
        <p:nvSpPr>
          <p:cNvPr id="15384" name="TextBox 29"/>
          <p:cNvSpPr txBox="1">
            <a:spLocks noChangeArrowheads="1"/>
          </p:cNvSpPr>
          <p:nvPr/>
        </p:nvSpPr>
        <p:spPr bwMode="auto">
          <a:xfrm>
            <a:off x="8724900" y="2487613"/>
            <a:ext cx="468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y</a:t>
            </a:r>
          </a:p>
        </p:txBody>
      </p:sp>
      <p:sp>
        <p:nvSpPr>
          <p:cNvPr id="15385" name="TextBox 30"/>
          <p:cNvSpPr txBox="1">
            <a:spLocks noChangeArrowheads="1"/>
          </p:cNvSpPr>
          <p:nvPr/>
        </p:nvSpPr>
        <p:spPr bwMode="auto">
          <a:xfrm>
            <a:off x="8281988" y="1143000"/>
            <a:ext cx="4476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z</a:t>
            </a:r>
          </a:p>
        </p:txBody>
      </p:sp>
      <p:sp>
        <p:nvSpPr>
          <p:cNvPr id="15386" name="TextBox 31"/>
          <p:cNvSpPr txBox="1">
            <a:spLocks noChangeArrowheads="1"/>
          </p:cNvSpPr>
          <p:nvPr/>
        </p:nvSpPr>
        <p:spPr bwMode="auto">
          <a:xfrm>
            <a:off x="8328025" y="1808163"/>
            <a:ext cx="42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Calibri" pitchFamily="34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Sample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attacks motivate this model?</a:t>
            </a:r>
          </a:p>
          <a:p>
            <a:r>
              <a:rPr lang="en-US" smtClean="0"/>
              <a:t>Various forms of chosen-input attacks, such as timing attacks or differential attacks.</a:t>
            </a:r>
          </a:p>
          <a:p>
            <a:r>
              <a:rPr lang="en-US" smtClean="0">
                <a:solidFill>
                  <a:srgbClr val="FF0000"/>
                </a:solidFill>
              </a:rPr>
              <a:t>C</a:t>
            </a:r>
            <a:r>
              <a:rPr lang="en-US" smtClean="0"/>
              <a:t> = E</a:t>
            </a:r>
            <a:r>
              <a:rPr lang="en-US" baseline="-25000" smtClean="0">
                <a:solidFill>
                  <a:srgbClr val="9A0BFF"/>
                </a:solidFill>
              </a:rPr>
              <a:t>K</a:t>
            </a:r>
            <a:r>
              <a:rPr lang="en-US" smtClean="0"/>
              <a:t>(</a:t>
            </a:r>
            <a:r>
              <a:rPr lang="en-US" smtClean="0">
                <a:solidFill>
                  <a:srgbClr val="FF0000"/>
                </a:solidFill>
              </a:rPr>
              <a:t>M</a:t>
            </a:r>
            <a:r>
              <a:rPr lang="en-US" smtClean="0"/>
              <a:t>) </a:t>
            </a:r>
          </a:p>
          <a:p>
            <a:r>
              <a:rPr lang="en-US" smtClean="0"/>
              <a:t>Here  </a:t>
            </a:r>
            <a:r>
              <a:rPr lang="en-US" smtClean="0">
                <a:solidFill>
                  <a:srgbClr val="9A0BFF"/>
                </a:solidFill>
              </a:rPr>
              <a:t>K</a:t>
            </a:r>
            <a:r>
              <a:rPr lang="en-US" smtClean="0"/>
              <a:t>  is spoiled, and thus leakable; this models timing attacks on  </a:t>
            </a:r>
            <a:r>
              <a:rPr lang="en-US" smtClean="0">
                <a:solidFill>
                  <a:srgbClr val="9A0BFF"/>
                </a:solidFill>
              </a:rPr>
              <a:t>K</a:t>
            </a:r>
            <a:r>
              <a:rPr lang="en-US" smtClean="0"/>
              <a:t>  using adversary-controlled probes via control of  </a:t>
            </a:r>
            <a:r>
              <a:rPr lang="en-US" smtClean="0">
                <a:solidFill>
                  <a:srgbClr val="FF0000"/>
                </a:solidFill>
              </a:rPr>
              <a:t>M</a:t>
            </a:r>
            <a:r>
              <a:rPr lang="en-US" smtClean="0"/>
              <a:t>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useful in building systems</a:t>
            </a: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676275" y="2081213"/>
            <a:ext cx="1477963" cy="83026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Clean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 zone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4713288" y="2081213"/>
            <a:ext cx="1101725" cy="830262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Tainted </a:t>
            </a:r>
            <a:br>
              <a:rPr lang="en-US" sz="240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zone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725613"/>
            <a:ext cx="6142038" cy="15398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599238" y="2498725"/>
            <a:ext cx="798512" cy="3175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3"/>
          </p:cNvCxnSpPr>
          <p:nvPr/>
        </p:nvCxnSpPr>
        <p:spPr>
          <a:xfrm flipV="1">
            <a:off x="5838825" y="2495550"/>
            <a:ext cx="760413" cy="3175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410" idx="3"/>
            <a:endCxn id="17421" idx="1"/>
          </p:cNvCxnSpPr>
          <p:nvPr/>
        </p:nvCxnSpPr>
        <p:spPr>
          <a:xfrm>
            <a:off x="2154238" y="2495550"/>
            <a:ext cx="860425" cy="1587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7397750" y="2260600"/>
            <a:ext cx="1403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adversary</a:t>
            </a:r>
          </a:p>
        </p:txBody>
      </p:sp>
      <p:sp>
        <p:nvSpPr>
          <p:cNvPr id="17417" name="TextBox 15"/>
          <p:cNvSpPr txBox="1">
            <a:spLocks noChangeArrowheads="1"/>
          </p:cNvSpPr>
          <p:nvPr/>
        </p:nvSpPr>
        <p:spPr bwMode="auto">
          <a:xfrm>
            <a:off x="811213" y="3959225"/>
            <a:ext cx="82772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Zones can be implemented separately </a:t>
            </a:r>
          </a:p>
          <a:p>
            <a:r>
              <a:rPr lang="en-US" sz="2800">
                <a:latin typeface="Calibri" pitchFamily="34" charset="0"/>
              </a:rPr>
              <a:t>   -- e.g. untainted on a TPM  (or remote!)</a:t>
            </a:r>
          </a:p>
          <a:p>
            <a:r>
              <a:rPr lang="en-US" sz="2800">
                <a:latin typeface="Calibri" pitchFamily="34" charset="0"/>
              </a:rPr>
              <a:t>   -- clean zone may include a random source, and </a:t>
            </a:r>
          </a:p>
          <a:p>
            <a:r>
              <a:rPr lang="en-US" sz="2800">
                <a:latin typeface="Calibri" pitchFamily="34" charset="0"/>
              </a:rPr>
              <a:t>       can do computations (e.g. keygen)</a:t>
            </a:r>
          </a:p>
          <a:p>
            <a:r>
              <a:rPr lang="en-US" sz="2800">
                <a:latin typeface="Calibri" pitchFamily="34" charset="0"/>
              </a:rPr>
              <a:t>   -- output could even be stored when independent</a:t>
            </a:r>
          </a:p>
          <a:p>
            <a:r>
              <a:rPr lang="en-US" sz="2800">
                <a:latin typeface="Calibri" pitchFamily="34" charset="0"/>
              </a:rPr>
              <a:t>       of adversarial input (ref Dodis talk in this workshop)</a:t>
            </a:r>
          </a:p>
        </p:txBody>
      </p:sp>
      <p:sp>
        <p:nvSpPr>
          <p:cNvPr id="17418" name="TextBox 20"/>
          <p:cNvSpPr txBox="1">
            <a:spLocks noChangeArrowheads="1"/>
          </p:cNvSpPr>
          <p:nvPr/>
        </p:nvSpPr>
        <p:spPr bwMode="auto">
          <a:xfrm>
            <a:off x="1657350" y="3540125"/>
            <a:ext cx="1905000" cy="46196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Private </a:t>
            </a:r>
            <a:r>
              <a:rPr lang="en-US" sz="2400">
                <a:solidFill>
                  <a:srgbClr val="9A0BFF"/>
                </a:solidFill>
                <a:latin typeface="Calibri" pitchFamily="34" charset="0"/>
              </a:rPr>
              <a:t>inputs</a:t>
            </a:r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2938462" y="3233738"/>
            <a:ext cx="612775" cy="0"/>
          </a:xfrm>
          <a:prstGeom prst="bentConnector3">
            <a:avLst>
              <a:gd name="adj1" fmla="val 50000"/>
            </a:avLst>
          </a:prstGeom>
          <a:ln w="50800">
            <a:solidFill>
              <a:schemeClr val="tx1">
                <a:alpha val="99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2"/>
          <p:cNvCxnSpPr/>
          <p:nvPr/>
        </p:nvCxnSpPr>
        <p:spPr>
          <a:xfrm rot="10800000">
            <a:off x="1373188" y="2930525"/>
            <a:ext cx="214312" cy="854075"/>
          </a:xfrm>
          <a:prstGeom prst="bentConnector2">
            <a:avLst/>
          </a:prstGeom>
          <a:ln w="50800">
            <a:solidFill>
              <a:schemeClr val="tx1">
                <a:alpha val="99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1" name="TextBox 21"/>
          <p:cNvSpPr txBox="1">
            <a:spLocks noChangeArrowheads="1"/>
          </p:cNvSpPr>
          <p:nvPr/>
        </p:nvSpPr>
        <p:spPr bwMode="auto">
          <a:xfrm>
            <a:off x="3014663" y="2095500"/>
            <a:ext cx="1106487" cy="831850"/>
          </a:xfrm>
          <a:prstGeom prst="rect">
            <a:avLst/>
          </a:prstGeom>
          <a:noFill/>
          <a:ln w="50800">
            <a:solidFill>
              <a:srgbClr val="9A0B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Spoiled </a:t>
            </a:r>
            <a:br>
              <a:rPr lang="en-US" sz="240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zone</a:t>
            </a:r>
          </a:p>
        </p:txBody>
      </p:sp>
      <p:cxnSp>
        <p:nvCxnSpPr>
          <p:cNvPr id="29" name="Straight Arrow Connector 28"/>
          <p:cNvCxnSpPr>
            <a:stCxn id="17421" idx="3"/>
          </p:cNvCxnSpPr>
          <p:nvPr/>
        </p:nvCxnSpPr>
        <p:spPr>
          <a:xfrm flipV="1">
            <a:off x="4121150" y="2503488"/>
            <a:ext cx="573088" cy="7937"/>
          </a:xfrm>
          <a:prstGeom prst="straightConnector1">
            <a:avLst/>
          </a:prstGeom>
          <a:ln w="63500"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7418" idx="3"/>
            <a:endCxn id="17411" idx="2"/>
          </p:cNvCxnSpPr>
          <p:nvPr/>
        </p:nvCxnSpPr>
        <p:spPr>
          <a:xfrm flipV="1">
            <a:off x="3562350" y="2911475"/>
            <a:ext cx="1701800" cy="860425"/>
          </a:xfrm>
          <a:prstGeom prst="bentConnector2">
            <a:avLst/>
          </a:prstGeom>
          <a:ln w="50800">
            <a:solidFill>
              <a:srgbClr val="9A0BFF">
                <a:alpha val="99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621088" y="2495550"/>
            <a:ext cx="1538288" cy="158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363" cy="4902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/>
              <a:t>Encrypting (tainted) message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 with key  K 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dirty="0" smtClean="0"/>
              <a:t> = E</a:t>
            </a:r>
            <a:r>
              <a:rPr lang="en-US" i="1" baseline="-25000" dirty="0" smtClean="0">
                <a:solidFill>
                  <a:srgbClr val="9A0BFF"/>
                </a:solidFill>
              </a:rPr>
              <a:t>K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)					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rgbClr val="9A0BFF"/>
                </a:solidFill>
              </a:rPr>
              <a:t>K</a:t>
            </a:r>
            <a:r>
              <a:rPr lang="en-US" i="1" dirty="0" smtClean="0"/>
              <a:t> is spoiled and thus leaks (since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 is tainted)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dirty="0" smtClean="0"/>
              <a:t> = (</a:t>
            </a:r>
            <a:r>
              <a:rPr lang="en-US" i="1" dirty="0" smtClean="0">
                <a:solidFill>
                  <a:srgbClr val="9A0BFF"/>
                </a:solidFill>
              </a:rPr>
              <a:t>R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)  where 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 = </a:t>
            </a:r>
            <a:r>
              <a:rPr lang="en-US" i="1" dirty="0" smtClean="0">
                <a:solidFill>
                  <a:srgbClr val="FF0000"/>
                </a:solidFill>
              </a:rPr>
              <a:t>M </a:t>
            </a:r>
            <a:r>
              <a:rPr lang="en-US" i="1" dirty="0" err="1" smtClean="0"/>
              <a:t>xor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   and   </a:t>
            </a:r>
            <a:r>
              <a:rPr lang="en-US" i="1" dirty="0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 = E</a:t>
            </a:r>
            <a:r>
              <a:rPr lang="en-US" i="1" baseline="-25000" dirty="0" smtClean="0"/>
              <a:t>K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9A0BFF"/>
                </a:solidFill>
              </a:rPr>
              <a:t>R</a:t>
            </a:r>
            <a:r>
              <a:rPr lang="en-US" i="1" dirty="0" smtClean="0"/>
              <a:t>))	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/>
              <a:t>K  is not tainted or spoiled, thus protected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  is tainted (since 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  is tainted)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rgbClr val="9A0BFF"/>
                </a:solidFill>
              </a:rPr>
              <a:t>R</a:t>
            </a:r>
            <a:r>
              <a:rPr lang="en-US" i="1" dirty="0" smtClean="0"/>
              <a:t>  is spoiled (since paired with tainted  </a:t>
            </a:r>
            <a:r>
              <a:rPr lang="en-US" i="1" dirty="0" smtClean="0">
                <a:solidFill>
                  <a:srgbClr val="9A0BFF"/>
                </a:solidFill>
              </a:rPr>
              <a:t>S</a:t>
            </a:r>
            <a:r>
              <a:rPr lang="en-US" i="1" dirty="0" smtClean="0"/>
              <a:t>  ) (but known anyway)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  is spoiled (since  </a:t>
            </a:r>
            <a:r>
              <a:rPr lang="en-US" i="1" dirty="0" smtClean="0">
                <a:solidFill>
                  <a:srgbClr val="9A0BFF"/>
                </a:solidFill>
              </a:rPr>
              <a:t>M</a:t>
            </a:r>
            <a:r>
              <a:rPr lang="en-US" i="1" dirty="0" smtClean="0"/>
              <a:t>  is tainted)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/>
              <a:t>Protect long-term keys by using random ephemeral working keys.  (Can do similarly for signatures)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/>
              <a:t>Taint model more-or-less distinguishes between chosen-plaintext and known-plaintext attacks.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/>
              <a:t>Related to “on-line/off-line” primitives…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endParaRPr lang="en-US" i="1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endParaRPr lang="en-US" i="1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i="1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 to other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Incomparable…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Adversary is weaker with taint model than with computational leakage, since values not depending on adversarial input don’t leak.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Adversary is stronger than with bounded leakage models, since it is OK to leak </a:t>
            </a:r>
            <a:r>
              <a:rPr lang="en-US" i="1" dirty="0" smtClean="0"/>
              <a:t>all </a:t>
            </a:r>
            <a:r>
              <a:rPr lang="en-US" dirty="0" smtClean="0"/>
              <a:t>inputs and output of computation with tainted input.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Taint model doesn’t capture all attacks (e.g. power-analysis, memory remanence attacks, …)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Contribution here is probably mostly terminology; model presumably implicit (or explicit?) in prior work.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Results in taint leakage model may be easy in some cases (e.g. using </a:t>
            </a:r>
            <a:r>
              <a:rPr lang="en-US" dirty="0" err="1" smtClean="0"/>
              <a:t>empheral</a:t>
            </a:r>
            <a:r>
              <a:rPr lang="en-US" dirty="0" smtClean="0"/>
              <a:t> keys).  (ref </a:t>
            </a:r>
            <a:r>
              <a:rPr lang="en-US" dirty="0" err="1" smtClean="0"/>
              <a:t>Dodis</a:t>
            </a:r>
            <a:r>
              <a:rPr lang="en-US" dirty="0" smtClean="0"/>
              <a:t> talk in this workshop)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Goals typically should be that leakage does at most temporary damage….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/>
              <a:t>What can be done securely in this model?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3270250" y="2782888"/>
            <a:ext cx="3133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The End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487</Words>
  <Application>Microsoft Macintosh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The “Taint” Leakage Model</vt:lpstr>
      <vt:lpstr>Taint </vt:lpstr>
      <vt:lpstr>Proposed “Taint Leakage Model”</vt:lpstr>
      <vt:lpstr>Motivating Sample</vt:lpstr>
      <vt:lpstr>Model useful in building systems</vt:lpstr>
      <vt:lpstr>Example</vt:lpstr>
      <vt:lpstr>Relation to other models</vt:lpstr>
      <vt:lpstr>Discussion</vt:lpstr>
      <vt:lpstr>Slide 9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“Taint” Leakage Model</dc:title>
  <dc:creator>Ronald Rivest</dc:creator>
  <cp:lastModifiedBy>TIG-CSAIL</cp:lastModifiedBy>
  <cp:revision>30</cp:revision>
  <dcterms:created xsi:type="dcterms:W3CDTF">2009-08-07T15:46:14Z</dcterms:created>
  <dcterms:modified xsi:type="dcterms:W3CDTF">2009-08-11T15:06:21Z</dcterms:modified>
</cp:coreProperties>
</file>